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4" r:id="rId5"/>
    <p:sldMasterId id="2147483676" r:id="rId6"/>
    <p:sldMasterId id="2147483689" r:id="rId7"/>
    <p:sldMasterId id="2147483702" r:id="rId8"/>
    <p:sldMasterId id="2147483712" r:id="rId9"/>
    <p:sldMasterId id="2147483724" r:id="rId10"/>
  </p:sldMasterIdLst>
  <p:notesMasterIdLst>
    <p:notesMasterId r:id="rId88"/>
  </p:notesMasterIdLst>
  <p:sldIdLst>
    <p:sldId id="256" r:id="rId11"/>
    <p:sldId id="258" r:id="rId12"/>
    <p:sldId id="268" r:id="rId13"/>
    <p:sldId id="259" r:id="rId14"/>
    <p:sldId id="10435" r:id="rId15"/>
    <p:sldId id="1651" r:id="rId16"/>
    <p:sldId id="10436" r:id="rId17"/>
    <p:sldId id="308" r:id="rId18"/>
    <p:sldId id="10437" r:id="rId19"/>
    <p:sldId id="1658" r:id="rId20"/>
    <p:sldId id="1654" r:id="rId21"/>
    <p:sldId id="1649" r:id="rId22"/>
    <p:sldId id="1650" r:id="rId23"/>
    <p:sldId id="1659" r:id="rId24"/>
    <p:sldId id="1660" r:id="rId25"/>
    <p:sldId id="10438" r:id="rId26"/>
    <p:sldId id="328" r:id="rId27"/>
    <p:sldId id="1655" r:id="rId28"/>
    <p:sldId id="260" r:id="rId29"/>
    <p:sldId id="10405" r:id="rId30"/>
    <p:sldId id="10425" r:id="rId31"/>
    <p:sldId id="10409" r:id="rId32"/>
    <p:sldId id="10431" r:id="rId33"/>
    <p:sldId id="10432" r:id="rId34"/>
    <p:sldId id="10430" r:id="rId35"/>
    <p:sldId id="10429" r:id="rId36"/>
    <p:sldId id="10426" r:id="rId37"/>
    <p:sldId id="10412" r:id="rId38"/>
    <p:sldId id="10417" r:id="rId39"/>
    <p:sldId id="10407" r:id="rId40"/>
    <p:sldId id="261" r:id="rId41"/>
    <p:sldId id="269" r:id="rId42"/>
    <p:sldId id="257"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262" r:id="rId60"/>
    <p:sldId id="263" r:id="rId61"/>
    <p:sldId id="10439" r:id="rId62"/>
    <p:sldId id="10440" r:id="rId63"/>
    <p:sldId id="10441" r:id="rId64"/>
    <p:sldId id="10442" r:id="rId65"/>
    <p:sldId id="10443" r:id="rId66"/>
    <p:sldId id="10444" r:id="rId67"/>
    <p:sldId id="10445" r:id="rId68"/>
    <p:sldId id="10446" r:id="rId69"/>
    <p:sldId id="10447" r:id="rId70"/>
    <p:sldId id="10448" r:id="rId71"/>
    <p:sldId id="265" r:id="rId72"/>
    <p:sldId id="10433" r:id="rId73"/>
    <p:sldId id="289" r:id="rId74"/>
    <p:sldId id="290" r:id="rId75"/>
    <p:sldId id="291" r:id="rId76"/>
    <p:sldId id="314" r:id="rId77"/>
    <p:sldId id="321" r:id="rId78"/>
    <p:sldId id="316" r:id="rId79"/>
    <p:sldId id="317" r:id="rId80"/>
    <p:sldId id="318" r:id="rId81"/>
    <p:sldId id="315" r:id="rId82"/>
    <p:sldId id="324" r:id="rId83"/>
    <p:sldId id="322" r:id="rId84"/>
    <p:sldId id="10434" r:id="rId85"/>
    <p:sldId id="266" r:id="rId86"/>
    <p:sldId id="10449" r:id="rId8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A6A9D8-DF10-4744-A4AD-72CD028C65DA}" v="29" dt="2022-11-12T09:08:26.06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3" d="100"/>
          <a:sy n="43" d="100"/>
        </p:scale>
        <p:origin x="2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reshi, Zakia: WCC" userId="8bfe386b-b569-4bd3-bee2-be10a66bb7d2" providerId="ADAL" clId="{CAA6A9D8-DF10-4744-A4AD-72CD028C65DA}"/>
    <pc:docChg chg="undo custSel addSld delSld modSld">
      <pc:chgData name="Qureshi, Zakia: WCC" userId="8bfe386b-b569-4bd3-bee2-be10a66bb7d2" providerId="ADAL" clId="{CAA6A9D8-DF10-4744-A4AD-72CD028C65DA}" dt="2022-11-12T09:11:39.745" v="72" actId="14100"/>
      <pc:docMkLst>
        <pc:docMk/>
      </pc:docMkLst>
      <pc:sldChg chg="addSp modSp mod">
        <pc:chgData name="Qureshi, Zakia: WCC" userId="8bfe386b-b569-4bd3-bee2-be10a66bb7d2" providerId="ADAL" clId="{CAA6A9D8-DF10-4744-A4AD-72CD028C65DA}" dt="2022-11-12T09:11:39.745" v="72" actId="14100"/>
        <pc:sldMkLst>
          <pc:docMk/>
          <pc:sldMk cId="0" sldId="256"/>
        </pc:sldMkLst>
        <pc:spChg chg="add mod">
          <ac:chgData name="Qureshi, Zakia: WCC" userId="8bfe386b-b569-4bd3-bee2-be10a66bb7d2" providerId="ADAL" clId="{CAA6A9D8-DF10-4744-A4AD-72CD028C65DA}" dt="2022-11-12T09:10:12.924" v="62" actId="20577"/>
          <ac:spMkLst>
            <pc:docMk/>
            <pc:sldMk cId="0" sldId="256"/>
            <ac:spMk id="2" creationId="{AD61F678-4DA7-56C5-F936-07EB9F26B590}"/>
          </ac:spMkLst>
        </pc:spChg>
        <pc:spChg chg="mod">
          <ac:chgData name="Qureshi, Zakia: WCC" userId="8bfe386b-b569-4bd3-bee2-be10a66bb7d2" providerId="ADAL" clId="{CAA6A9D8-DF10-4744-A4AD-72CD028C65DA}" dt="2022-11-12T09:11:39.745" v="72" actId="14100"/>
          <ac:spMkLst>
            <pc:docMk/>
            <pc:sldMk cId="0" sldId="256"/>
            <ac:spMk id="3" creationId="{0220DF44-B80F-3430-5BB8-491931D02A15}"/>
          </ac:spMkLst>
        </pc:spChg>
      </pc:sldChg>
      <pc:sldChg chg="delSp mod">
        <pc:chgData name="Qureshi, Zakia: WCC" userId="8bfe386b-b569-4bd3-bee2-be10a66bb7d2" providerId="ADAL" clId="{CAA6A9D8-DF10-4744-A4AD-72CD028C65DA}" dt="2022-11-12T08:48:39.431" v="0" actId="478"/>
        <pc:sldMkLst>
          <pc:docMk/>
          <pc:sldMk cId="3809386593" sldId="259"/>
        </pc:sldMkLst>
        <pc:spChg chg="del">
          <ac:chgData name="Qureshi, Zakia: WCC" userId="8bfe386b-b569-4bd3-bee2-be10a66bb7d2" providerId="ADAL" clId="{CAA6A9D8-DF10-4744-A4AD-72CD028C65DA}" dt="2022-11-12T08:48:39.431" v="0" actId="478"/>
          <ac:spMkLst>
            <pc:docMk/>
            <pc:sldMk cId="3809386593" sldId="259"/>
            <ac:spMk id="3" creationId="{DE63520B-B3ED-A23A-3FE9-74CC2C60E7A5}"/>
          </ac:spMkLst>
        </pc:spChg>
      </pc:sldChg>
      <pc:sldChg chg="delSp modSp mod">
        <pc:chgData name="Qureshi, Zakia: WCC" userId="8bfe386b-b569-4bd3-bee2-be10a66bb7d2" providerId="ADAL" clId="{CAA6A9D8-DF10-4744-A4AD-72CD028C65DA}" dt="2022-11-12T08:49:00.579" v="2" actId="478"/>
        <pc:sldMkLst>
          <pc:docMk/>
          <pc:sldMk cId="3789694134" sldId="260"/>
        </pc:sldMkLst>
        <pc:spChg chg="del mod">
          <ac:chgData name="Qureshi, Zakia: WCC" userId="8bfe386b-b569-4bd3-bee2-be10a66bb7d2" providerId="ADAL" clId="{CAA6A9D8-DF10-4744-A4AD-72CD028C65DA}" dt="2022-11-12T08:49:00.579" v="2" actId="478"/>
          <ac:spMkLst>
            <pc:docMk/>
            <pc:sldMk cId="3789694134" sldId="260"/>
            <ac:spMk id="3" creationId="{236B0AB4-73C8-F954-2BC3-7CE4B31B5FA5}"/>
          </ac:spMkLst>
        </pc:spChg>
      </pc:sldChg>
      <pc:sldChg chg="del">
        <pc:chgData name="Qureshi, Zakia: WCC" userId="8bfe386b-b569-4bd3-bee2-be10a66bb7d2" providerId="ADAL" clId="{CAA6A9D8-DF10-4744-A4AD-72CD028C65DA}" dt="2022-11-12T08:50:22.792" v="3" actId="2696"/>
        <pc:sldMkLst>
          <pc:docMk/>
          <pc:sldMk cId="194545040" sldId="267"/>
        </pc:sldMkLst>
      </pc:sldChg>
      <pc:sldChg chg="modSp add mod">
        <pc:chgData name="Qureshi, Zakia: WCC" userId="8bfe386b-b569-4bd3-bee2-be10a66bb7d2" providerId="ADAL" clId="{CAA6A9D8-DF10-4744-A4AD-72CD028C65DA}" dt="2022-11-12T08:51:31.197" v="15" actId="207"/>
        <pc:sldMkLst>
          <pc:docMk/>
          <pc:sldMk cId="1301495563" sldId="10449"/>
        </pc:sldMkLst>
        <pc:spChg chg="mod">
          <ac:chgData name="Qureshi, Zakia: WCC" userId="8bfe386b-b569-4bd3-bee2-be10a66bb7d2" providerId="ADAL" clId="{CAA6A9D8-DF10-4744-A4AD-72CD028C65DA}" dt="2022-11-12T08:51:31.197" v="15" actId="207"/>
          <ac:spMkLst>
            <pc:docMk/>
            <pc:sldMk cId="1301495563" sldId="10449"/>
            <ac:spMk id="155"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bg2">
                    <a:lumMod val="10000"/>
                  </a:schemeClr>
                </a:solidFill>
                <a:latin typeface="+mn-lt"/>
                <a:ea typeface="+mn-ea"/>
                <a:cs typeface="+mn-cs"/>
              </a:defRPr>
            </a:pPr>
            <a:r>
              <a:rPr lang="en-GB">
                <a:solidFill>
                  <a:schemeClr val="bg2">
                    <a:lumMod val="10000"/>
                  </a:schemeClr>
                </a:solidFill>
              </a:rPr>
              <a:t>Easier or harder?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2">
                  <a:lumMod val="1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Much easier</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FFFF"/>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190A-4A8A-A148-94225B825D1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0.52</c:v>
                </c:pt>
              </c:numCache>
            </c:numRef>
          </c:val>
          <c:extLst>
            <c:ext xmlns:c16="http://schemas.microsoft.com/office/drawing/2014/chart" uri="{C3380CC4-5D6E-409C-BE32-E72D297353CC}">
              <c16:uniqueId val="{00000000-190A-4A8A-A148-94225B825D16}"/>
            </c:ext>
          </c:extLst>
        </c:ser>
        <c:ser>
          <c:idx val="1"/>
          <c:order val="1"/>
          <c:tx>
            <c:strRef>
              <c:f>Sheet1!$C$1</c:f>
              <c:strCache>
                <c:ptCount val="1"/>
                <c:pt idx="0">
                  <c:v>No Change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2">
                        <a:lumMod val="1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0.37</c:v>
                </c:pt>
              </c:numCache>
            </c:numRef>
          </c:val>
          <c:extLst>
            <c:ext xmlns:c16="http://schemas.microsoft.com/office/drawing/2014/chart" uri="{C3380CC4-5D6E-409C-BE32-E72D297353CC}">
              <c16:uniqueId val="{00000001-190A-4A8A-A148-94225B825D16}"/>
            </c:ext>
          </c:extLst>
        </c:ser>
        <c:ser>
          <c:idx val="2"/>
          <c:order val="2"/>
          <c:tx>
            <c:strRef>
              <c:f>Sheet1!$D$1</c:f>
              <c:strCache>
                <c:ptCount val="1"/>
                <c:pt idx="0">
                  <c:v>Harder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2">
                        <a:lumMod val="1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0.11</c:v>
                </c:pt>
              </c:numCache>
            </c:numRef>
          </c:val>
          <c:extLst>
            <c:ext xmlns:c16="http://schemas.microsoft.com/office/drawing/2014/chart" uri="{C3380CC4-5D6E-409C-BE32-E72D297353CC}">
              <c16:uniqueId val="{00000002-190A-4A8A-A148-94225B825D16}"/>
            </c:ext>
          </c:extLst>
        </c:ser>
        <c:dLbls>
          <c:dLblPos val="outEnd"/>
          <c:showLegendKey val="0"/>
          <c:showVal val="1"/>
          <c:showCatName val="0"/>
          <c:showSerName val="0"/>
          <c:showPercent val="0"/>
          <c:showBubbleSize val="0"/>
        </c:dLbls>
        <c:gapWidth val="219"/>
        <c:overlap val="-27"/>
        <c:axId val="1074654496"/>
        <c:axId val="1195030800"/>
      </c:barChart>
      <c:catAx>
        <c:axId val="107465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95030800"/>
        <c:crosses val="autoZero"/>
        <c:auto val="1"/>
        <c:lblAlgn val="ctr"/>
        <c:lblOffset val="100"/>
        <c:noMultiLvlLbl val="0"/>
      </c:catAx>
      <c:valAx>
        <c:axId val="1195030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465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bg2">
                    <a:lumMod val="10000"/>
                  </a:schemeClr>
                </a:solidFill>
                <a:latin typeface="+mn-lt"/>
                <a:ea typeface="+mn-ea"/>
                <a:cs typeface="+mn-cs"/>
              </a:defRPr>
            </a:pPr>
            <a:r>
              <a:rPr lang="en-GB">
                <a:solidFill>
                  <a:schemeClr val="bg2">
                    <a:lumMod val="10000"/>
                  </a:schemeClr>
                </a:solidFill>
              </a:rPr>
              <a:t>More or less likely?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2">
                  <a:lumMod val="1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FFFF"/>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0.49</c:v>
                </c:pt>
              </c:numCache>
            </c:numRef>
          </c:val>
          <c:extLst>
            <c:ext xmlns:c16="http://schemas.microsoft.com/office/drawing/2014/chart" uri="{C3380CC4-5D6E-409C-BE32-E72D297353CC}">
              <c16:uniqueId val="{00000000-F93D-40F4-869E-F5B501F1BA43}"/>
            </c:ext>
          </c:extLst>
        </c:ser>
        <c:ser>
          <c:idx val="1"/>
          <c:order val="1"/>
          <c:tx>
            <c:strRef>
              <c:f>Sheet1!$C$1</c:f>
              <c:strCache>
                <c:ptCount val="1"/>
                <c:pt idx="0">
                  <c:v>No Change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2">
                        <a:lumMod val="1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0.39</c:v>
                </c:pt>
              </c:numCache>
            </c:numRef>
          </c:val>
          <c:extLst>
            <c:ext xmlns:c16="http://schemas.microsoft.com/office/drawing/2014/chart" uri="{C3380CC4-5D6E-409C-BE32-E72D297353CC}">
              <c16:uniqueId val="{00000001-F93D-40F4-869E-F5B501F1BA43}"/>
            </c:ext>
          </c:extLst>
        </c:ser>
        <c:ser>
          <c:idx val="2"/>
          <c:order val="2"/>
          <c:tx>
            <c:strRef>
              <c:f>Sheet1!$D$1</c:f>
              <c:strCache>
                <c:ptCount val="1"/>
                <c:pt idx="0">
                  <c:v>Less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2">
                        <a:lumMod val="1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0.12</c:v>
                </c:pt>
              </c:numCache>
            </c:numRef>
          </c:val>
          <c:extLst>
            <c:ext xmlns:c16="http://schemas.microsoft.com/office/drawing/2014/chart" uri="{C3380CC4-5D6E-409C-BE32-E72D297353CC}">
              <c16:uniqueId val="{00000002-F93D-40F4-869E-F5B501F1BA43}"/>
            </c:ext>
          </c:extLst>
        </c:ser>
        <c:dLbls>
          <c:dLblPos val="outEnd"/>
          <c:showLegendKey val="0"/>
          <c:showVal val="1"/>
          <c:showCatName val="0"/>
          <c:showSerName val="0"/>
          <c:showPercent val="0"/>
          <c:showBubbleSize val="0"/>
        </c:dLbls>
        <c:gapWidth val="219"/>
        <c:overlap val="-27"/>
        <c:axId val="1063440368"/>
        <c:axId val="772491312"/>
      </c:barChart>
      <c:catAx>
        <c:axId val="106344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2491312"/>
        <c:crosses val="autoZero"/>
        <c:auto val="1"/>
        <c:lblAlgn val="ctr"/>
        <c:lblOffset val="100"/>
        <c:noMultiLvlLbl val="0"/>
      </c:catAx>
      <c:valAx>
        <c:axId val="7724913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3440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bg2">
                  <a:lumMod val="1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Engaged before?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0D-474E-8400-3335010142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0D-474E-8400-3335010142FD}"/>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lumMod val="9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No</c:v>
                </c:pt>
                <c:pt idx="1">
                  <c:v>Yes</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4-480D-474E-8400-3335010142F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bg2">
                    <a:lumMod val="10000"/>
                  </a:schemeClr>
                </a:solidFill>
                <a:latin typeface="+mn-lt"/>
                <a:ea typeface="+mn-ea"/>
                <a:cs typeface="+mn-cs"/>
              </a:defRPr>
            </a:pPr>
            <a:r>
              <a:rPr lang="en-GB">
                <a:solidFill>
                  <a:schemeClr val="bg2">
                    <a:lumMod val="10000"/>
                  </a:schemeClr>
                </a:solidFill>
              </a:rPr>
              <a:t>More or less often?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2">
                  <a:lumMod val="1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More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2">
                        <a:lumMod val="1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0.44</c:v>
                </c:pt>
              </c:numCache>
            </c:numRef>
          </c:val>
          <c:extLst>
            <c:ext xmlns:c16="http://schemas.microsoft.com/office/drawing/2014/chart" uri="{C3380CC4-5D6E-409C-BE32-E72D297353CC}">
              <c16:uniqueId val="{00000000-5730-4315-A768-FA727FD144CC}"/>
            </c:ext>
          </c:extLst>
        </c:ser>
        <c:ser>
          <c:idx val="1"/>
          <c:order val="1"/>
          <c:tx>
            <c:strRef>
              <c:f>Sheet1!$C$1</c:f>
              <c:strCache>
                <c:ptCount val="1"/>
                <c:pt idx="0">
                  <c:v>No Change</c:v>
                </c:pt>
              </c:strCache>
            </c:strRef>
          </c:tx>
          <c:spPr>
            <a:solidFill>
              <a:schemeClr val="accent2">
                <a:alpha val="6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2">
                        <a:lumMod val="1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0.4</c:v>
                </c:pt>
              </c:numCache>
            </c:numRef>
          </c:val>
          <c:extLst>
            <c:ext xmlns:c16="http://schemas.microsoft.com/office/drawing/2014/chart" uri="{C3380CC4-5D6E-409C-BE32-E72D297353CC}">
              <c16:uniqueId val="{00000001-5730-4315-A768-FA727FD144CC}"/>
            </c:ext>
          </c:extLst>
        </c:ser>
        <c:ser>
          <c:idx val="2"/>
          <c:order val="2"/>
          <c:tx>
            <c:strRef>
              <c:f>Sheet1!$D$1</c:f>
              <c:strCache>
                <c:ptCount val="1"/>
                <c:pt idx="0">
                  <c:v>Less</c:v>
                </c:pt>
              </c:strCache>
            </c:strRef>
          </c:tx>
          <c:spPr>
            <a:solidFill>
              <a:schemeClr val="accent2">
                <a:alpha val="3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2">
                        <a:lumMod val="1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0.16</c:v>
                </c:pt>
              </c:numCache>
            </c:numRef>
          </c:val>
          <c:extLst>
            <c:ext xmlns:c16="http://schemas.microsoft.com/office/drawing/2014/chart" uri="{C3380CC4-5D6E-409C-BE32-E72D297353CC}">
              <c16:uniqueId val="{00000002-5730-4315-A768-FA727FD144CC}"/>
            </c:ext>
          </c:extLst>
        </c:ser>
        <c:dLbls>
          <c:dLblPos val="outEnd"/>
          <c:showLegendKey val="0"/>
          <c:showVal val="1"/>
          <c:showCatName val="0"/>
          <c:showSerName val="0"/>
          <c:showPercent val="0"/>
          <c:showBubbleSize val="0"/>
        </c:dLbls>
        <c:gapWidth val="219"/>
        <c:overlap val="-27"/>
        <c:axId val="1063440368"/>
        <c:axId val="772491312"/>
      </c:barChart>
      <c:catAx>
        <c:axId val="106344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2491312"/>
        <c:crosses val="autoZero"/>
        <c:auto val="1"/>
        <c:lblAlgn val="ctr"/>
        <c:lblOffset val="100"/>
        <c:noMultiLvlLbl val="0"/>
      </c:catAx>
      <c:valAx>
        <c:axId val="7724913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3440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sv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4.sv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s>
</file>

<file path=ppt/diagrams/_rels/data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sv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4.sv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5E202C-6BD2-43F2-A076-FFF873F6CFB9}" type="doc">
      <dgm:prSet loTypeId="urn:microsoft.com/office/officeart/2005/8/layout/pList1" loCatId="list" qsTypeId="urn:microsoft.com/office/officeart/2005/8/quickstyle/simple1" qsCatId="simple" csTypeId="urn:microsoft.com/office/officeart/2005/8/colors/accent6_2" csCatId="accent6" phldr="1"/>
      <dgm:spPr/>
      <dgm:t>
        <a:bodyPr/>
        <a:lstStyle/>
        <a:p>
          <a:endParaRPr lang="en-GB"/>
        </a:p>
      </dgm:t>
    </dgm:pt>
    <dgm:pt modelId="{9F8737F6-2084-4B3E-83A8-45C17CB8B8B2}">
      <dgm:prSet custT="1"/>
      <dgm:spPr>
        <a:xfrm>
          <a:off x="146523" y="1022941"/>
          <a:ext cx="1481445" cy="549616"/>
        </a:xfrm>
        <a:noFill/>
        <a:ln>
          <a:noFill/>
        </a:ln>
        <a:effectLst/>
      </dgm:spPr>
      <dgm:t>
        <a:bodyPr/>
        <a:lstStyle/>
        <a:p>
          <a:pPr rtl="0">
            <a:buNone/>
          </a:pPr>
          <a:r>
            <a:rPr lang="en-GB" sz="1200" b="1" dirty="0">
              <a:solidFill>
                <a:srgbClr val="000000">
                  <a:hueOff val="0"/>
                  <a:satOff val="0"/>
                  <a:lumOff val="0"/>
                  <a:alphaOff val="0"/>
                </a:srgbClr>
              </a:solidFill>
              <a:latin typeface="Arial"/>
              <a:ea typeface="+mn-ea"/>
              <a:cs typeface="+mn-cs"/>
            </a:rPr>
            <a:t>Resident Group Briefings </a:t>
          </a:r>
          <a:endParaRPr lang="en-GB" sz="1200" dirty="0">
            <a:solidFill>
              <a:srgbClr val="000000">
                <a:hueOff val="0"/>
                <a:satOff val="0"/>
                <a:lumOff val="0"/>
                <a:alphaOff val="0"/>
              </a:srgbClr>
            </a:solidFill>
            <a:latin typeface="Arial"/>
            <a:ea typeface="+mn-ea"/>
            <a:cs typeface="+mn-cs"/>
          </a:endParaRPr>
        </a:p>
      </dgm:t>
    </dgm:pt>
    <dgm:pt modelId="{4FA831F7-8DD1-40AD-9DFD-5EDFB9BFDBDC}" type="parTrans" cxnId="{A2E4BFF7-E339-4A1F-B3A6-71547436267C}">
      <dgm:prSet/>
      <dgm:spPr/>
      <dgm:t>
        <a:bodyPr/>
        <a:lstStyle/>
        <a:p>
          <a:endParaRPr lang="en-GB" sz="1200"/>
        </a:p>
      </dgm:t>
    </dgm:pt>
    <dgm:pt modelId="{7D7EE2B4-82BF-4AFE-966B-93708B0E99E4}" type="sibTrans" cxnId="{A2E4BFF7-E339-4A1F-B3A6-71547436267C}">
      <dgm:prSet/>
      <dgm:spPr/>
      <dgm:t>
        <a:bodyPr/>
        <a:lstStyle/>
        <a:p>
          <a:endParaRPr lang="en-GB" sz="1200"/>
        </a:p>
      </dgm:t>
    </dgm:pt>
    <dgm:pt modelId="{1BAF1A8B-EEBB-40DF-AE70-4199ADBD8382}">
      <dgm:prSet custT="1"/>
      <dgm:spPr>
        <a:xfrm>
          <a:off x="1776175" y="1022941"/>
          <a:ext cx="1481445" cy="549616"/>
        </a:xfrm>
        <a:noFill/>
        <a:ln>
          <a:noFill/>
        </a:ln>
        <a:effectLst/>
      </dgm:spPr>
      <dgm:t>
        <a:bodyPr/>
        <a:lstStyle/>
        <a:p>
          <a:pPr>
            <a:buNone/>
          </a:pPr>
          <a:r>
            <a:rPr lang="en-GB" sz="1200" b="1" dirty="0">
              <a:solidFill>
                <a:srgbClr val="000000">
                  <a:hueOff val="0"/>
                  <a:satOff val="0"/>
                  <a:lumOff val="0"/>
                  <a:alphaOff val="0"/>
                </a:srgbClr>
              </a:solidFill>
              <a:latin typeface="Arial"/>
              <a:ea typeface="+mn-ea"/>
              <a:cs typeface="+mn-cs"/>
            </a:rPr>
            <a:t>Resident group support, grants and governance</a:t>
          </a:r>
        </a:p>
      </dgm:t>
    </dgm:pt>
    <dgm:pt modelId="{9507267C-E64D-4407-8165-22CAB38E75E7}" type="parTrans" cxnId="{02A0E31B-B205-417B-AC53-320D416F53CA}">
      <dgm:prSet/>
      <dgm:spPr/>
      <dgm:t>
        <a:bodyPr/>
        <a:lstStyle/>
        <a:p>
          <a:endParaRPr lang="en-GB" sz="1200"/>
        </a:p>
      </dgm:t>
    </dgm:pt>
    <dgm:pt modelId="{920E5AAA-5A25-424E-B5D1-F47049DCB2F0}" type="sibTrans" cxnId="{02A0E31B-B205-417B-AC53-320D416F53CA}">
      <dgm:prSet/>
      <dgm:spPr/>
      <dgm:t>
        <a:bodyPr/>
        <a:lstStyle/>
        <a:p>
          <a:endParaRPr lang="en-GB" sz="1200"/>
        </a:p>
      </dgm:t>
    </dgm:pt>
    <dgm:pt modelId="{A92DF7E7-367A-4BE6-89C4-66779A401DDA}">
      <dgm:prSet custT="1"/>
      <dgm:spPr>
        <a:xfrm>
          <a:off x="3405827" y="1022941"/>
          <a:ext cx="1481445" cy="549616"/>
        </a:xfrm>
        <a:noFill/>
        <a:ln>
          <a:noFill/>
        </a:ln>
        <a:effectLst/>
      </dgm:spPr>
      <dgm:t>
        <a:bodyPr/>
        <a:lstStyle/>
        <a:p>
          <a:pPr>
            <a:buNone/>
          </a:pPr>
          <a:r>
            <a:rPr lang="en-GB" sz="1200" b="1" dirty="0">
              <a:solidFill>
                <a:srgbClr val="000000">
                  <a:hueOff val="0"/>
                  <a:satOff val="0"/>
                  <a:lumOff val="0"/>
                  <a:alphaOff val="0"/>
                </a:srgbClr>
              </a:solidFill>
              <a:latin typeface="Arial"/>
              <a:ea typeface="+mn-ea"/>
              <a:cs typeface="+mn-cs"/>
            </a:rPr>
            <a:t>Community events</a:t>
          </a:r>
          <a:endParaRPr lang="en-GB" sz="1200" dirty="0">
            <a:solidFill>
              <a:srgbClr val="000000">
                <a:hueOff val="0"/>
                <a:satOff val="0"/>
                <a:lumOff val="0"/>
                <a:alphaOff val="0"/>
              </a:srgbClr>
            </a:solidFill>
            <a:latin typeface="Arial"/>
            <a:ea typeface="+mn-ea"/>
            <a:cs typeface="+mn-cs"/>
          </a:endParaRPr>
        </a:p>
      </dgm:t>
    </dgm:pt>
    <dgm:pt modelId="{090E95F1-E766-4877-B6C7-9F9E83600E5F}" type="parTrans" cxnId="{FADD17D6-4819-4673-980C-C585CE5D4E6F}">
      <dgm:prSet/>
      <dgm:spPr/>
      <dgm:t>
        <a:bodyPr/>
        <a:lstStyle/>
        <a:p>
          <a:endParaRPr lang="en-GB" sz="1200"/>
        </a:p>
      </dgm:t>
    </dgm:pt>
    <dgm:pt modelId="{FBA8E7A0-FA26-4815-8047-85F044D185BA}" type="sibTrans" cxnId="{FADD17D6-4819-4673-980C-C585CE5D4E6F}">
      <dgm:prSet/>
      <dgm:spPr/>
      <dgm:t>
        <a:bodyPr/>
        <a:lstStyle/>
        <a:p>
          <a:endParaRPr lang="en-GB" sz="1200"/>
        </a:p>
      </dgm:t>
    </dgm:pt>
    <dgm:pt modelId="{F5018B02-EE60-4C39-8BB8-91754AE40D5A}">
      <dgm:prSet phldr="0" custT="1"/>
      <dgm:spPr>
        <a:xfrm>
          <a:off x="5035479" y="1022941"/>
          <a:ext cx="1481445" cy="549616"/>
        </a:xfrm>
        <a:noFill/>
        <a:ln>
          <a:noFill/>
        </a:ln>
        <a:effectLst/>
      </dgm:spPr>
      <dgm:t>
        <a:bodyPr/>
        <a:lstStyle/>
        <a:p>
          <a:pPr rtl="0">
            <a:buNone/>
          </a:pPr>
          <a:r>
            <a:rPr lang="en-GB" sz="1200" b="1" dirty="0">
              <a:solidFill>
                <a:srgbClr val="000000">
                  <a:hueOff val="0"/>
                  <a:satOff val="0"/>
                  <a:lumOff val="0"/>
                  <a:alphaOff val="0"/>
                </a:srgbClr>
              </a:solidFill>
              <a:latin typeface="Arial"/>
              <a:ea typeface="+mn-ea"/>
              <a:cs typeface="+mn-cs"/>
            </a:rPr>
            <a:t>Consulting on policy reviews</a:t>
          </a:r>
        </a:p>
      </dgm:t>
    </dgm:pt>
    <dgm:pt modelId="{D2250184-4138-42B7-A17C-025778E7F9F7}" type="parTrans" cxnId="{27CAD42C-EC24-484A-9CC3-A205E5BEB603}">
      <dgm:prSet/>
      <dgm:spPr/>
      <dgm:t>
        <a:bodyPr/>
        <a:lstStyle/>
        <a:p>
          <a:endParaRPr lang="en-GB" sz="1200"/>
        </a:p>
      </dgm:t>
    </dgm:pt>
    <dgm:pt modelId="{F6F0EE4B-CAA7-47C8-A1AE-63E1E493FBAE}" type="sibTrans" cxnId="{27CAD42C-EC24-484A-9CC3-A205E5BEB603}">
      <dgm:prSet/>
      <dgm:spPr/>
      <dgm:t>
        <a:bodyPr/>
        <a:lstStyle/>
        <a:p>
          <a:endParaRPr lang="en-GB" sz="1200"/>
        </a:p>
      </dgm:t>
    </dgm:pt>
    <dgm:pt modelId="{4E25A7DE-EE6E-42A7-B953-C9AC07F8F61C}">
      <dgm:prSet custT="1"/>
      <dgm:spPr>
        <a:xfrm>
          <a:off x="3405827" y="2741418"/>
          <a:ext cx="1481445" cy="549616"/>
        </a:xfrm>
        <a:noFill/>
        <a:ln>
          <a:noFill/>
        </a:ln>
        <a:effectLst/>
      </dgm:spPr>
      <dgm:t>
        <a:bodyPr/>
        <a:lstStyle/>
        <a:p>
          <a:pPr>
            <a:buNone/>
          </a:pPr>
          <a:r>
            <a:rPr lang="en-GB" sz="1200" b="1" dirty="0">
              <a:solidFill>
                <a:srgbClr val="000000">
                  <a:hueOff val="0"/>
                  <a:satOff val="0"/>
                  <a:lumOff val="0"/>
                  <a:alphaOff val="0"/>
                </a:srgbClr>
              </a:solidFill>
              <a:latin typeface="Arial"/>
              <a:ea typeface="+mn-ea"/>
              <a:cs typeface="+mn-cs"/>
            </a:rPr>
            <a:t>City Wide Engagement</a:t>
          </a:r>
          <a:endParaRPr lang="en-GB" sz="1200" dirty="0">
            <a:solidFill>
              <a:srgbClr val="000000">
                <a:hueOff val="0"/>
                <a:satOff val="0"/>
                <a:lumOff val="0"/>
                <a:alphaOff val="0"/>
              </a:srgbClr>
            </a:solidFill>
            <a:latin typeface="Arial"/>
            <a:ea typeface="+mn-ea"/>
            <a:cs typeface="+mn-cs"/>
          </a:endParaRPr>
        </a:p>
      </dgm:t>
    </dgm:pt>
    <dgm:pt modelId="{637EBE09-7FD2-424D-892D-84CB537FA288}" type="parTrans" cxnId="{9BA31212-67D8-4A56-8F7D-965462E202F5}">
      <dgm:prSet/>
      <dgm:spPr/>
      <dgm:t>
        <a:bodyPr/>
        <a:lstStyle/>
        <a:p>
          <a:endParaRPr lang="en-GB" sz="1200"/>
        </a:p>
      </dgm:t>
    </dgm:pt>
    <dgm:pt modelId="{58FE41AA-92FE-4FCC-A3A9-FA5B470309DB}" type="sibTrans" cxnId="{9BA31212-67D8-4A56-8F7D-965462E202F5}">
      <dgm:prSet/>
      <dgm:spPr/>
      <dgm:t>
        <a:bodyPr/>
        <a:lstStyle/>
        <a:p>
          <a:endParaRPr lang="en-GB" sz="1200"/>
        </a:p>
      </dgm:t>
    </dgm:pt>
    <dgm:pt modelId="{930C0923-00E9-40DD-BDE9-432EC3A3EAF6}">
      <dgm:prSet custT="1"/>
      <dgm:spPr>
        <a:xfrm>
          <a:off x="5035479" y="2741418"/>
          <a:ext cx="1481445" cy="549616"/>
        </a:xfrm>
        <a:noFill/>
        <a:ln>
          <a:noFill/>
        </a:ln>
        <a:effectLst/>
      </dgm:spPr>
      <dgm:t>
        <a:bodyPr/>
        <a:lstStyle/>
        <a:p>
          <a:pPr>
            <a:buNone/>
          </a:pPr>
          <a:r>
            <a:rPr lang="en-GB" sz="1200" b="1" dirty="0">
              <a:solidFill>
                <a:srgbClr val="000000">
                  <a:hueOff val="0"/>
                  <a:satOff val="0"/>
                  <a:lumOff val="0"/>
                  <a:alphaOff val="0"/>
                </a:srgbClr>
              </a:solidFill>
              <a:latin typeface="Arial"/>
              <a:ea typeface="+mn-ea"/>
              <a:cs typeface="+mn-cs"/>
            </a:rPr>
            <a:t>Resident led community projects</a:t>
          </a:r>
          <a:endParaRPr lang="en-GB" sz="1200" dirty="0">
            <a:solidFill>
              <a:srgbClr val="000000">
                <a:hueOff val="0"/>
                <a:satOff val="0"/>
                <a:lumOff val="0"/>
                <a:alphaOff val="0"/>
              </a:srgbClr>
            </a:solidFill>
            <a:latin typeface="Arial"/>
            <a:ea typeface="+mn-ea"/>
            <a:cs typeface="+mn-cs"/>
          </a:endParaRPr>
        </a:p>
      </dgm:t>
    </dgm:pt>
    <dgm:pt modelId="{D46DCE1C-9C37-4D63-BD56-3EC243CAEDFC}" type="parTrans" cxnId="{D7561334-1E5D-4209-BAD5-FF7F6FEABA1F}">
      <dgm:prSet/>
      <dgm:spPr/>
      <dgm:t>
        <a:bodyPr/>
        <a:lstStyle/>
        <a:p>
          <a:endParaRPr lang="en-GB" sz="1200"/>
        </a:p>
      </dgm:t>
    </dgm:pt>
    <dgm:pt modelId="{07C0BFCC-D322-44E7-B1AE-61BC09DB562B}" type="sibTrans" cxnId="{D7561334-1E5D-4209-BAD5-FF7F6FEABA1F}">
      <dgm:prSet/>
      <dgm:spPr/>
      <dgm:t>
        <a:bodyPr/>
        <a:lstStyle/>
        <a:p>
          <a:endParaRPr lang="en-GB" sz="1200"/>
        </a:p>
      </dgm:t>
    </dgm:pt>
    <dgm:pt modelId="{462CE40E-93F3-4377-BAB5-3CB431CF039D}">
      <dgm:prSet custT="1"/>
      <dgm:spPr>
        <a:xfrm>
          <a:off x="6665131" y="2741418"/>
          <a:ext cx="1481445" cy="549616"/>
        </a:xfrm>
        <a:noFill/>
        <a:ln>
          <a:noFill/>
        </a:ln>
        <a:effectLst/>
      </dgm:spPr>
      <dgm:t>
        <a:bodyPr/>
        <a:lstStyle/>
        <a:p>
          <a:pPr rtl="0">
            <a:buNone/>
          </a:pPr>
          <a:r>
            <a:rPr lang="en-GB" sz="1200" b="1" kern="1200" dirty="0">
              <a:solidFill>
                <a:srgbClr val="000000">
                  <a:hueOff val="0"/>
                  <a:satOff val="0"/>
                  <a:lumOff val="0"/>
                  <a:alphaOff val="0"/>
                </a:srgbClr>
              </a:solidFill>
              <a:latin typeface="Arial"/>
              <a:ea typeface="+mn-ea"/>
              <a:cs typeface="+mn-cs"/>
            </a:rPr>
            <a:t>New tech to reach wider audiences</a:t>
          </a:r>
        </a:p>
      </dgm:t>
    </dgm:pt>
    <dgm:pt modelId="{0FDFDD5C-801A-4675-A984-CCA46CA7F19F}" type="parTrans" cxnId="{870D3E47-D311-4C67-B10A-D5FBB4471834}">
      <dgm:prSet/>
      <dgm:spPr/>
      <dgm:t>
        <a:bodyPr/>
        <a:lstStyle/>
        <a:p>
          <a:endParaRPr lang="en-GB" sz="1200"/>
        </a:p>
      </dgm:t>
    </dgm:pt>
    <dgm:pt modelId="{E460DDA3-4F7D-4C3C-8CB8-03587C99151F}" type="sibTrans" cxnId="{870D3E47-D311-4C67-B10A-D5FBB4471834}">
      <dgm:prSet/>
      <dgm:spPr/>
      <dgm:t>
        <a:bodyPr/>
        <a:lstStyle/>
        <a:p>
          <a:endParaRPr lang="en-GB" sz="1200"/>
        </a:p>
      </dgm:t>
    </dgm:pt>
    <dgm:pt modelId="{22154A2A-5FEE-4238-B809-D5AF71EDFA8A}">
      <dgm:prSet custT="1"/>
      <dgm:spPr>
        <a:xfrm>
          <a:off x="1776175" y="4459894"/>
          <a:ext cx="1481445" cy="549616"/>
        </a:xfrm>
        <a:noFill/>
        <a:ln>
          <a:noFill/>
        </a:ln>
        <a:effectLst/>
      </dgm:spPr>
      <dgm:t>
        <a:bodyPr/>
        <a:lstStyle/>
        <a:p>
          <a:pPr>
            <a:buNone/>
          </a:pPr>
          <a:r>
            <a:rPr lang="en-GB" sz="1200" b="1" kern="1200" dirty="0">
              <a:solidFill>
                <a:srgbClr val="000000">
                  <a:hueOff val="0"/>
                  <a:satOff val="0"/>
                  <a:lumOff val="0"/>
                  <a:alphaOff val="0"/>
                </a:srgbClr>
              </a:solidFill>
              <a:latin typeface="Arial"/>
              <a:ea typeface="+mn-ea"/>
              <a:cs typeface="+mn-cs"/>
            </a:rPr>
            <a:t>Offering options and choices</a:t>
          </a:r>
        </a:p>
      </dgm:t>
    </dgm:pt>
    <dgm:pt modelId="{C83A66A8-7CCF-442F-8092-7684889567ED}" type="parTrans" cxnId="{3EDE07EC-F25A-4873-8AFF-81ECF620C1A3}">
      <dgm:prSet/>
      <dgm:spPr/>
      <dgm:t>
        <a:bodyPr/>
        <a:lstStyle/>
        <a:p>
          <a:endParaRPr lang="en-GB" sz="1200"/>
        </a:p>
      </dgm:t>
    </dgm:pt>
    <dgm:pt modelId="{571DF6BB-1836-473C-9D17-4A7E8BAD936F}" type="sibTrans" cxnId="{3EDE07EC-F25A-4873-8AFF-81ECF620C1A3}">
      <dgm:prSet/>
      <dgm:spPr/>
      <dgm:t>
        <a:bodyPr/>
        <a:lstStyle/>
        <a:p>
          <a:endParaRPr lang="en-GB" sz="1200"/>
        </a:p>
      </dgm:t>
    </dgm:pt>
    <dgm:pt modelId="{FBB83C0D-13B4-4F7E-9702-680AE80F646C}">
      <dgm:prSet custT="1"/>
      <dgm:spPr>
        <a:xfrm>
          <a:off x="3405827" y="4459894"/>
          <a:ext cx="1481445" cy="549616"/>
        </a:xfrm>
        <a:noFill/>
        <a:ln>
          <a:noFill/>
        </a:ln>
        <a:effectLst/>
      </dgm:spPr>
      <dgm:t>
        <a:bodyPr/>
        <a:lstStyle/>
        <a:p>
          <a:pPr>
            <a:buNone/>
          </a:pPr>
          <a:r>
            <a:rPr lang="en-GB" sz="1200" b="1" kern="1200" dirty="0">
              <a:solidFill>
                <a:srgbClr val="000000">
                  <a:hueOff val="0"/>
                  <a:satOff val="0"/>
                  <a:lumOff val="0"/>
                  <a:alphaOff val="0"/>
                </a:srgbClr>
              </a:solidFill>
              <a:latin typeface="Arial"/>
              <a:ea typeface="+mn-ea"/>
              <a:cs typeface="+mn-cs"/>
            </a:rPr>
            <a:t>Supporting Young people and sports</a:t>
          </a:r>
        </a:p>
      </dgm:t>
    </dgm:pt>
    <dgm:pt modelId="{2DF4466F-5059-4185-87E8-D871F5E0297F}" type="parTrans" cxnId="{1BB22777-8C4E-4653-836D-E8B285A0DD5F}">
      <dgm:prSet/>
      <dgm:spPr/>
      <dgm:t>
        <a:bodyPr/>
        <a:lstStyle/>
        <a:p>
          <a:endParaRPr lang="en-GB" sz="1200"/>
        </a:p>
      </dgm:t>
    </dgm:pt>
    <dgm:pt modelId="{9BB17BF7-DD52-4075-A496-3A86E6F3E4E0}" type="sibTrans" cxnId="{1BB22777-8C4E-4653-836D-E8B285A0DD5F}">
      <dgm:prSet/>
      <dgm:spPr/>
      <dgm:t>
        <a:bodyPr/>
        <a:lstStyle/>
        <a:p>
          <a:endParaRPr lang="en-GB" sz="1200"/>
        </a:p>
      </dgm:t>
    </dgm:pt>
    <dgm:pt modelId="{44834063-4C57-4C2C-8D92-06AFF6FC7ADC}">
      <dgm:prSet custT="1"/>
      <dgm:spPr>
        <a:xfrm>
          <a:off x="5035479" y="4459894"/>
          <a:ext cx="1481445" cy="549616"/>
        </a:xfrm>
        <a:noFill/>
        <a:ln>
          <a:noFill/>
        </a:ln>
        <a:effectLst/>
      </dgm:spPr>
      <dgm:t>
        <a:bodyPr/>
        <a:lstStyle/>
        <a:p>
          <a:pPr>
            <a:buNone/>
          </a:pPr>
          <a:r>
            <a:rPr lang="en-GB" sz="1200" b="1" kern="1200" dirty="0">
              <a:solidFill>
                <a:srgbClr val="000000">
                  <a:hueOff val="0"/>
                  <a:satOff val="0"/>
                  <a:lumOff val="0"/>
                  <a:alphaOff val="0"/>
                </a:srgbClr>
              </a:solidFill>
              <a:latin typeface="Arial"/>
              <a:ea typeface="+mn-ea"/>
              <a:cs typeface="+mn-cs"/>
            </a:rPr>
            <a:t>Helping residents to influence major works</a:t>
          </a:r>
        </a:p>
      </dgm:t>
    </dgm:pt>
    <dgm:pt modelId="{CEC02D6A-34BD-43F0-8F53-1C1BF7673008}" type="parTrans" cxnId="{FEF6B06C-1BE3-4983-8143-30EFDDB27A55}">
      <dgm:prSet/>
      <dgm:spPr/>
      <dgm:t>
        <a:bodyPr/>
        <a:lstStyle/>
        <a:p>
          <a:endParaRPr lang="en-GB" sz="1200"/>
        </a:p>
      </dgm:t>
    </dgm:pt>
    <dgm:pt modelId="{C8E1979A-AC29-4E44-8C8D-97FC88CF18F6}" type="sibTrans" cxnId="{FEF6B06C-1BE3-4983-8143-30EFDDB27A55}">
      <dgm:prSet/>
      <dgm:spPr/>
      <dgm:t>
        <a:bodyPr/>
        <a:lstStyle/>
        <a:p>
          <a:endParaRPr lang="en-GB" sz="1200"/>
        </a:p>
      </dgm:t>
    </dgm:pt>
    <dgm:pt modelId="{0515C973-8CC7-40CE-8242-3CF900CA410F}">
      <dgm:prSet custT="1"/>
      <dgm:spPr>
        <a:xfrm>
          <a:off x="1776175" y="2741418"/>
          <a:ext cx="1481445" cy="549616"/>
        </a:xfrm>
        <a:noFill/>
        <a:ln>
          <a:noFill/>
        </a:ln>
        <a:effectLst/>
      </dgm:spPr>
      <dgm:t>
        <a:bodyPr/>
        <a:lstStyle/>
        <a:p>
          <a:pPr>
            <a:buNone/>
          </a:pPr>
          <a:r>
            <a:rPr lang="en-GB" sz="1200" b="1" dirty="0">
              <a:solidFill>
                <a:srgbClr val="000000">
                  <a:hueOff val="0"/>
                  <a:satOff val="0"/>
                  <a:lumOff val="0"/>
                  <a:alphaOff val="0"/>
                </a:srgbClr>
              </a:solidFill>
              <a:latin typeface="Arial"/>
              <a:ea typeface="+mn-ea"/>
              <a:cs typeface="+mn-cs"/>
            </a:rPr>
            <a:t>Testing new IT systems</a:t>
          </a:r>
          <a:endParaRPr lang="en-GB" sz="1200" dirty="0">
            <a:solidFill>
              <a:srgbClr val="000000">
                <a:hueOff val="0"/>
                <a:satOff val="0"/>
                <a:lumOff val="0"/>
                <a:alphaOff val="0"/>
              </a:srgbClr>
            </a:solidFill>
            <a:latin typeface="Arial"/>
            <a:ea typeface="+mn-ea"/>
            <a:cs typeface="+mn-cs"/>
          </a:endParaRPr>
        </a:p>
      </dgm:t>
    </dgm:pt>
    <dgm:pt modelId="{1CB7F6AF-C8E8-429A-85B2-DAAC677B4A69}" type="sibTrans" cxnId="{63FF54C1-57E2-424A-AA50-63CBA2E009AC}">
      <dgm:prSet/>
      <dgm:spPr/>
      <dgm:t>
        <a:bodyPr/>
        <a:lstStyle/>
        <a:p>
          <a:endParaRPr lang="en-GB" sz="1200"/>
        </a:p>
      </dgm:t>
    </dgm:pt>
    <dgm:pt modelId="{AE863EA0-D9A0-476F-8945-78E23AE3C55A}" type="parTrans" cxnId="{63FF54C1-57E2-424A-AA50-63CBA2E009AC}">
      <dgm:prSet/>
      <dgm:spPr/>
      <dgm:t>
        <a:bodyPr/>
        <a:lstStyle/>
        <a:p>
          <a:endParaRPr lang="en-GB" sz="1200"/>
        </a:p>
      </dgm:t>
    </dgm:pt>
    <dgm:pt modelId="{01D4FE90-043B-4B62-899E-7FD609C4B1A4}">
      <dgm:prSet custT="1"/>
      <dgm:spPr>
        <a:xfrm>
          <a:off x="5035479" y="4459894"/>
          <a:ext cx="1481445" cy="549616"/>
        </a:xfrm>
        <a:noFill/>
        <a:ln>
          <a:noFill/>
        </a:ln>
        <a:effectLst/>
      </dgm:spPr>
      <dgm:t>
        <a:bodyPr/>
        <a:lstStyle/>
        <a:p>
          <a:pPr>
            <a:buNone/>
          </a:pPr>
          <a:r>
            <a:rPr lang="en-GB" sz="1200" b="1" kern="1200" dirty="0">
              <a:solidFill>
                <a:srgbClr val="000000">
                  <a:hueOff val="0"/>
                  <a:satOff val="0"/>
                  <a:lumOff val="0"/>
                  <a:alphaOff val="0"/>
                </a:srgbClr>
              </a:solidFill>
              <a:latin typeface="Arial"/>
              <a:ea typeface="+mn-ea"/>
              <a:cs typeface="+mn-cs"/>
            </a:rPr>
            <a:t>Ensuring engagement is representative</a:t>
          </a:r>
        </a:p>
      </dgm:t>
    </dgm:pt>
    <dgm:pt modelId="{F387D158-9898-4B74-A973-415EC2DA916C}" type="parTrans" cxnId="{7B3270E7-E8F0-4A1E-AD77-2C8DB51BCBAA}">
      <dgm:prSet/>
      <dgm:spPr/>
      <dgm:t>
        <a:bodyPr/>
        <a:lstStyle/>
        <a:p>
          <a:endParaRPr lang="en-GB"/>
        </a:p>
      </dgm:t>
    </dgm:pt>
    <dgm:pt modelId="{5A1B3508-D3BC-4E25-9978-6323C42A5B2D}" type="sibTrans" cxnId="{7B3270E7-E8F0-4A1E-AD77-2C8DB51BCBAA}">
      <dgm:prSet/>
      <dgm:spPr/>
      <dgm:t>
        <a:bodyPr/>
        <a:lstStyle/>
        <a:p>
          <a:endParaRPr lang="en-GB"/>
        </a:p>
      </dgm:t>
    </dgm:pt>
    <dgm:pt modelId="{D1270CAF-4014-4439-9787-FAA372872D35}">
      <dgm:prSet custT="1"/>
      <dgm:spPr>
        <a:xfrm>
          <a:off x="5035479" y="4459894"/>
          <a:ext cx="1481445" cy="549616"/>
        </a:xfrm>
        <a:noFill/>
        <a:ln>
          <a:noFill/>
        </a:ln>
        <a:effectLst/>
      </dgm:spPr>
      <dgm:t>
        <a:bodyPr/>
        <a:lstStyle/>
        <a:p>
          <a:pPr>
            <a:buNone/>
          </a:pPr>
          <a:r>
            <a:rPr lang="en-GB" sz="1200" b="1" kern="1200" dirty="0">
              <a:solidFill>
                <a:srgbClr val="000000">
                  <a:hueOff val="0"/>
                  <a:satOff val="0"/>
                  <a:lumOff val="0"/>
                  <a:alphaOff val="0"/>
                </a:srgbClr>
              </a:solidFill>
              <a:latin typeface="Arial"/>
              <a:ea typeface="+mn-ea"/>
              <a:cs typeface="+mn-cs"/>
            </a:rPr>
            <a:t>Community Thursdays</a:t>
          </a:r>
        </a:p>
      </dgm:t>
    </dgm:pt>
    <dgm:pt modelId="{E9572635-A26B-4161-A1B1-10BC475D78B9}" type="parTrans" cxnId="{0BB5FDF5-50CC-4B39-8A2A-E406DF3F89EF}">
      <dgm:prSet/>
      <dgm:spPr/>
      <dgm:t>
        <a:bodyPr/>
        <a:lstStyle/>
        <a:p>
          <a:endParaRPr lang="en-GB"/>
        </a:p>
      </dgm:t>
    </dgm:pt>
    <dgm:pt modelId="{7E94DC8B-E35D-4149-AEB7-41AA03566B86}" type="sibTrans" cxnId="{0BB5FDF5-50CC-4B39-8A2A-E406DF3F89EF}">
      <dgm:prSet/>
      <dgm:spPr/>
      <dgm:t>
        <a:bodyPr/>
        <a:lstStyle/>
        <a:p>
          <a:endParaRPr lang="en-GB"/>
        </a:p>
      </dgm:t>
    </dgm:pt>
    <dgm:pt modelId="{83B7BEAA-7BBD-4D71-837A-EE8EDCDD18CD}">
      <dgm:prSet custT="1"/>
      <dgm:spPr>
        <a:xfrm>
          <a:off x="5035479" y="2741418"/>
          <a:ext cx="1481445" cy="549616"/>
        </a:xfrm>
        <a:noFill/>
        <a:ln>
          <a:noFill/>
        </a:ln>
        <a:effectLst/>
      </dgm:spPr>
      <dgm:t>
        <a:bodyPr/>
        <a:lstStyle/>
        <a:p>
          <a:pPr>
            <a:buNone/>
          </a:pPr>
          <a:r>
            <a:rPr lang="en-GB" sz="1200" b="1" dirty="0">
              <a:solidFill>
                <a:srgbClr val="000000">
                  <a:hueOff val="0"/>
                  <a:satOff val="0"/>
                  <a:lumOff val="0"/>
                  <a:alphaOff val="0"/>
                </a:srgbClr>
              </a:solidFill>
              <a:latin typeface="Arial"/>
              <a:ea typeface="+mn-ea"/>
              <a:cs typeface="+mn-cs"/>
            </a:rPr>
            <a:t>Working with our Key Lessees</a:t>
          </a:r>
        </a:p>
      </dgm:t>
    </dgm:pt>
    <dgm:pt modelId="{34287CFD-53D4-4616-83F8-F465F191413E}" type="parTrans" cxnId="{F29E5921-5A95-4A31-A15F-6DDE54415A24}">
      <dgm:prSet/>
      <dgm:spPr/>
      <dgm:t>
        <a:bodyPr/>
        <a:lstStyle/>
        <a:p>
          <a:endParaRPr lang="en-GB"/>
        </a:p>
      </dgm:t>
    </dgm:pt>
    <dgm:pt modelId="{7A023BDE-DC87-499B-A966-BD3E75F62D8B}" type="sibTrans" cxnId="{F29E5921-5A95-4A31-A15F-6DDE54415A24}">
      <dgm:prSet/>
      <dgm:spPr/>
      <dgm:t>
        <a:bodyPr/>
        <a:lstStyle/>
        <a:p>
          <a:endParaRPr lang="en-GB"/>
        </a:p>
      </dgm:t>
    </dgm:pt>
    <dgm:pt modelId="{ADB60DA1-BBB1-4BD0-9122-038A04D284E0}" type="pres">
      <dgm:prSet presAssocID="{105E202C-6BD2-43F2-A076-FFF873F6CFB9}" presName="Name0" presStyleCnt="0">
        <dgm:presLayoutVars>
          <dgm:dir/>
          <dgm:resizeHandles val="exact"/>
        </dgm:presLayoutVars>
      </dgm:prSet>
      <dgm:spPr/>
    </dgm:pt>
    <dgm:pt modelId="{8F1F67CB-6584-475C-8A90-F89A24CDF46F}" type="pres">
      <dgm:prSet presAssocID="{9F8737F6-2084-4B3E-83A8-45C17CB8B8B2}" presName="compNode" presStyleCnt="0"/>
      <dgm:spPr/>
    </dgm:pt>
    <dgm:pt modelId="{F6304EF8-381F-4F2C-B6CC-C4C8C8C771AE}" type="pres">
      <dgm:prSet presAssocID="{9F8737F6-2084-4B3E-83A8-45C17CB8B8B2}" presName="pictRect" presStyleLbl="node1" presStyleIdx="0" presStyleCnt="14" custLinFactNeighborX="3256"/>
      <dgm:spPr>
        <a:xfrm>
          <a:off x="194759" y="2226"/>
          <a:ext cx="1481445" cy="1020715"/>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549" t="-2904" r="13549" b="-2904"/>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Cheers"/>
        </a:ext>
      </dgm:extLst>
    </dgm:pt>
    <dgm:pt modelId="{6981CAB2-D46E-4775-882E-85FDA836A896}" type="pres">
      <dgm:prSet presAssocID="{9F8737F6-2084-4B3E-83A8-45C17CB8B8B2}" presName="textRect" presStyleLbl="revTx" presStyleIdx="0" presStyleCnt="14">
        <dgm:presLayoutVars>
          <dgm:bulletEnabled val="1"/>
        </dgm:presLayoutVars>
      </dgm:prSet>
      <dgm:spPr>
        <a:prstGeom prst="rect">
          <a:avLst/>
        </a:prstGeom>
      </dgm:spPr>
    </dgm:pt>
    <dgm:pt modelId="{A54763C5-943E-48B7-ADB4-34E6AFAD1799}" type="pres">
      <dgm:prSet presAssocID="{7D7EE2B4-82BF-4AFE-966B-93708B0E99E4}" presName="sibTrans" presStyleLbl="sibTrans2D1" presStyleIdx="0" presStyleCnt="0"/>
      <dgm:spPr/>
    </dgm:pt>
    <dgm:pt modelId="{DF4881FD-9D7E-4F06-AFB6-2C90C131877E}" type="pres">
      <dgm:prSet presAssocID="{1BAF1A8B-EEBB-40DF-AE70-4199ADBD8382}" presName="compNode" presStyleCnt="0"/>
      <dgm:spPr/>
    </dgm:pt>
    <dgm:pt modelId="{B98A0963-E112-4EB4-9C8F-AAF89357A3FE}" type="pres">
      <dgm:prSet presAssocID="{1BAF1A8B-EEBB-40DF-AE70-4199ADBD8382}" presName="pictRect" presStyleLbl="node1" presStyleIdx="1" presStyleCnt="14" custLinFactNeighborX="3256"/>
      <dgm:spPr>
        <a:xfrm>
          <a:off x="1824411" y="2226"/>
          <a:ext cx="1481445" cy="1020715"/>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Treasure chest with solid fill"/>
        </a:ext>
      </dgm:extLst>
    </dgm:pt>
    <dgm:pt modelId="{A61F97E8-E4E2-457B-9EB3-C547FEA41E02}" type="pres">
      <dgm:prSet presAssocID="{1BAF1A8B-EEBB-40DF-AE70-4199ADBD8382}" presName="textRect" presStyleLbl="revTx" presStyleIdx="1" presStyleCnt="14">
        <dgm:presLayoutVars>
          <dgm:bulletEnabled val="1"/>
        </dgm:presLayoutVars>
      </dgm:prSet>
      <dgm:spPr>
        <a:prstGeom prst="rect">
          <a:avLst/>
        </a:prstGeom>
      </dgm:spPr>
    </dgm:pt>
    <dgm:pt modelId="{1CC69424-5A96-453E-80A3-94E45FF85894}" type="pres">
      <dgm:prSet presAssocID="{920E5AAA-5A25-424E-B5D1-F47049DCB2F0}" presName="sibTrans" presStyleLbl="sibTrans2D1" presStyleIdx="0" presStyleCnt="0"/>
      <dgm:spPr/>
    </dgm:pt>
    <dgm:pt modelId="{C148002F-66CF-4FAD-A178-4D38BB533C99}" type="pres">
      <dgm:prSet presAssocID="{A92DF7E7-367A-4BE6-89C4-66779A401DDA}" presName="compNode" presStyleCnt="0"/>
      <dgm:spPr/>
    </dgm:pt>
    <dgm:pt modelId="{22C669E7-84B6-4555-9723-55199B0235AE}" type="pres">
      <dgm:prSet presAssocID="{A92DF7E7-367A-4BE6-89C4-66779A401DDA}" presName="pictRect" presStyleLbl="node1" presStyleIdx="2" presStyleCnt="14" custLinFactNeighborX="3256"/>
      <dgm:spPr>
        <a:xfrm>
          <a:off x="3454063" y="2226"/>
          <a:ext cx="1481445" cy="1020715"/>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Circus Tent outline"/>
        </a:ext>
      </dgm:extLst>
    </dgm:pt>
    <dgm:pt modelId="{A8C614B2-293E-44FC-944B-AADDAE63D174}" type="pres">
      <dgm:prSet presAssocID="{A92DF7E7-367A-4BE6-89C4-66779A401DDA}" presName="textRect" presStyleLbl="revTx" presStyleIdx="2" presStyleCnt="14">
        <dgm:presLayoutVars>
          <dgm:bulletEnabled val="1"/>
        </dgm:presLayoutVars>
      </dgm:prSet>
      <dgm:spPr>
        <a:prstGeom prst="rect">
          <a:avLst/>
        </a:prstGeom>
      </dgm:spPr>
    </dgm:pt>
    <dgm:pt modelId="{AE8DCE75-9F20-43FB-834C-41B5F6FB084E}" type="pres">
      <dgm:prSet presAssocID="{FBA8E7A0-FA26-4815-8047-85F044D185BA}" presName="sibTrans" presStyleLbl="sibTrans2D1" presStyleIdx="0" presStyleCnt="0"/>
      <dgm:spPr/>
    </dgm:pt>
    <dgm:pt modelId="{71A440BF-7A42-46C5-8E3C-9CBC747125DE}" type="pres">
      <dgm:prSet presAssocID="{F5018B02-EE60-4C39-8BB8-91754AE40D5A}" presName="compNode" presStyleCnt="0"/>
      <dgm:spPr/>
    </dgm:pt>
    <dgm:pt modelId="{C29E4A6F-AA15-451E-8061-88F8704AAEED}" type="pres">
      <dgm:prSet presAssocID="{F5018B02-EE60-4C39-8BB8-91754AE40D5A}" presName="pictRect" presStyleLbl="node1" presStyleIdx="3" presStyleCnt="14" custLinFactNeighborX="3256"/>
      <dgm:spPr>
        <a:xfrm>
          <a:off x="5083715" y="2226"/>
          <a:ext cx="1481445" cy="1020715"/>
        </a:xfrm>
        <a:prstGeom prst="round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23000" b="-23000"/>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Speech outline"/>
        </a:ext>
      </dgm:extLst>
    </dgm:pt>
    <dgm:pt modelId="{0958E8F6-C849-4065-ADF7-A75E1C6F189D}" type="pres">
      <dgm:prSet presAssocID="{F5018B02-EE60-4C39-8BB8-91754AE40D5A}" presName="textRect" presStyleLbl="revTx" presStyleIdx="3" presStyleCnt="14">
        <dgm:presLayoutVars>
          <dgm:bulletEnabled val="1"/>
        </dgm:presLayoutVars>
      </dgm:prSet>
      <dgm:spPr>
        <a:prstGeom prst="rect">
          <a:avLst/>
        </a:prstGeom>
      </dgm:spPr>
    </dgm:pt>
    <dgm:pt modelId="{28141C6D-ECD4-46D3-B1A7-AEC435E013E8}" type="pres">
      <dgm:prSet presAssocID="{F6F0EE4B-CAA7-47C8-A1AE-63E1E493FBAE}" presName="sibTrans" presStyleLbl="sibTrans2D1" presStyleIdx="0" presStyleCnt="0"/>
      <dgm:spPr/>
    </dgm:pt>
    <dgm:pt modelId="{46E80DE1-DE14-47EE-8BD1-371B78B5E5D4}" type="pres">
      <dgm:prSet presAssocID="{0515C973-8CC7-40CE-8242-3CF900CA410F}" presName="compNode" presStyleCnt="0"/>
      <dgm:spPr/>
    </dgm:pt>
    <dgm:pt modelId="{16919D39-2E99-4E0B-9155-EF3F7C93650E}" type="pres">
      <dgm:prSet presAssocID="{0515C973-8CC7-40CE-8242-3CF900CA410F}" presName="pictRect" presStyleLbl="node1" presStyleIdx="4" presStyleCnt="14"/>
      <dgm:spPr>
        <a:xfrm>
          <a:off x="1776175" y="1720702"/>
          <a:ext cx="1481445" cy="1020715"/>
        </a:xfrm>
        <a:prstGeom prst="roundRect">
          <a:avLst/>
        </a:prstGeom>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3549" t="-2904" r="13549" b="-2904"/>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Checklist RTL"/>
        </a:ext>
      </dgm:extLst>
    </dgm:pt>
    <dgm:pt modelId="{319E3E52-341B-435D-BE26-EE97700933A3}" type="pres">
      <dgm:prSet presAssocID="{0515C973-8CC7-40CE-8242-3CF900CA410F}" presName="textRect" presStyleLbl="revTx" presStyleIdx="4" presStyleCnt="14">
        <dgm:presLayoutVars>
          <dgm:bulletEnabled val="1"/>
        </dgm:presLayoutVars>
      </dgm:prSet>
      <dgm:spPr>
        <a:prstGeom prst="rect">
          <a:avLst/>
        </a:prstGeom>
      </dgm:spPr>
    </dgm:pt>
    <dgm:pt modelId="{85132E4F-D5B1-4227-9B3A-AF5D94B78628}" type="pres">
      <dgm:prSet presAssocID="{1CB7F6AF-C8E8-429A-85B2-DAAC677B4A69}" presName="sibTrans" presStyleLbl="sibTrans2D1" presStyleIdx="0" presStyleCnt="0"/>
      <dgm:spPr/>
    </dgm:pt>
    <dgm:pt modelId="{AB3E768B-C5A8-482A-88B7-D833D06B4809}" type="pres">
      <dgm:prSet presAssocID="{FBB83C0D-13B4-4F7E-9702-680AE80F646C}" presName="compNode" presStyleCnt="0"/>
      <dgm:spPr/>
    </dgm:pt>
    <dgm:pt modelId="{CD3B6F82-CF5A-43E2-ABC6-144CE0B42829}" type="pres">
      <dgm:prSet presAssocID="{FBB83C0D-13B4-4F7E-9702-680AE80F646C}" presName="pictRect" presStyleLbl="node1" presStyleIdx="5" presStyleCnt="14"/>
      <dgm:spPr>
        <a:xfrm>
          <a:off x="3405827" y="3439178"/>
          <a:ext cx="1481445" cy="1020715"/>
        </a:xfrm>
        <a:prstGeom prst="roundRect">
          <a:avLst/>
        </a:prstGeom>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13549" t="-2904" r="13549" b="-2904"/>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Soccer"/>
        </a:ext>
      </dgm:extLst>
    </dgm:pt>
    <dgm:pt modelId="{845AA43E-059F-473D-9CB1-D0A3C94AE852}" type="pres">
      <dgm:prSet presAssocID="{FBB83C0D-13B4-4F7E-9702-680AE80F646C}" presName="textRect" presStyleLbl="revTx" presStyleIdx="5" presStyleCnt="14">
        <dgm:presLayoutVars>
          <dgm:bulletEnabled val="1"/>
        </dgm:presLayoutVars>
      </dgm:prSet>
      <dgm:spPr>
        <a:prstGeom prst="rect">
          <a:avLst/>
        </a:prstGeom>
      </dgm:spPr>
    </dgm:pt>
    <dgm:pt modelId="{D343BE74-2174-4011-AD9D-F4B7757CAC70}" type="pres">
      <dgm:prSet presAssocID="{9BB17BF7-DD52-4075-A496-3A86E6F3E4E0}" presName="sibTrans" presStyleLbl="sibTrans2D1" presStyleIdx="0" presStyleCnt="0"/>
      <dgm:spPr/>
    </dgm:pt>
    <dgm:pt modelId="{B535462B-3CC2-4643-8A07-1E86081A59B2}" type="pres">
      <dgm:prSet presAssocID="{930C0923-00E9-40DD-BDE9-432EC3A3EAF6}" presName="compNode" presStyleCnt="0"/>
      <dgm:spPr/>
    </dgm:pt>
    <dgm:pt modelId="{2048B915-DD31-4C9D-AA30-23253B0F4589}" type="pres">
      <dgm:prSet presAssocID="{930C0923-00E9-40DD-BDE9-432EC3A3EAF6}" presName="pictRect" presStyleLbl="node1" presStyleIdx="6" presStyleCnt="14"/>
      <dgm:spPr>
        <a:xfrm>
          <a:off x="5035479" y="1720702"/>
          <a:ext cx="1481445" cy="1020715"/>
        </a:xfrm>
        <a:prstGeom prst="roundRect">
          <a:avLst/>
        </a:prstGeom>
        <a:blipFill dpi="0" rotWithShape="1">
          <a:blip xmlns:r="http://schemas.openxmlformats.org/officeDocument/2006/relationships" r:embed="rId13">
            <a:extLst>
              <a:ext uri="{96DAC541-7B7A-43D3-8B79-37D633B846F1}">
                <asvg:svgBlip xmlns:asvg="http://schemas.microsoft.com/office/drawing/2016/SVG/main" r:embed="rId14"/>
              </a:ext>
            </a:extLst>
          </a:blip>
          <a:srcRect/>
          <a:stretch>
            <a:fillRect l="13549" t="-2904" r="13549" b="-2904"/>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Watering pot"/>
        </a:ext>
      </dgm:extLst>
    </dgm:pt>
    <dgm:pt modelId="{C43AEB9E-F791-48DF-80B7-0B29BC348231}" type="pres">
      <dgm:prSet presAssocID="{930C0923-00E9-40DD-BDE9-432EC3A3EAF6}" presName="textRect" presStyleLbl="revTx" presStyleIdx="6" presStyleCnt="14">
        <dgm:presLayoutVars>
          <dgm:bulletEnabled val="1"/>
        </dgm:presLayoutVars>
      </dgm:prSet>
      <dgm:spPr>
        <a:prstGeom prst="rect">
          <a:avLst/>
        </a:prstGeom>
      </dgm:spPr>
    </dgm:pt>
    <dgm:pt modelId="{FB237F38-817E-462B-B0C2-4F19EF3EB565}" type="pres">
      <dgm:prSet presAssocID="{07C0BFCC-D322-44E7-B1AE-61BC09DB562B}" presName="sibTrans" presStyleLbl="sibTrans2D1" presStyleIdx="0" presStyleCnt="0"/>
      <dgm:spPr/>
    </dgm:pt>
    <dgm:pt modelId="{79863EB7-1B20-434A-BA46-D012F650DC03}" type="pres">
      <dgm:prSet presAssocID="{83B7BEAA-7BBD-4D71-837A-EE8EDCDD18CD}" presName="compNode" presStyleCnt="0"/>
      <dgm:spPr/>
    </dgm:pt>
    <dgm:pt modelId="{4C146553-15DC-41ED-BDCD-39CC41EA5C8D}" type="pres">
      <dgm:prSet presAssocID="{83B7BEAA-7BBD-4D71-837A-EE8EDCDD18CD}" presName="pictRect" presStyleLbl="node1" presStyleIdx="7" presStyleCnt="14"/>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t="-23000" b="-23000"/>
          </a:stretch>
        </a:blipFill>
        <a:ln>
          <a:noFill/>
        </a:ln>
      </dgm:spPr>
      <dgm:extLst>
        <a:ext uri="{E40237B7-FDA0-4F09-8148-C483321AD2D9}">
          <dgm14:cNvPr xmlns:dgm14="http://schemas.microsoft.com/office/drawing/2010/diagram" id="0" name="" descr="Open envelope outline"/>
        </a:ext>
      </dgm:extLst>
    </dgm:pt>
    <dgm:pt modelId="{D8FC5E12-A807-478B-B893-9348B971AB1B}" type="pres">
      <dgm:prSet presAssocID="{83B7BEAA-7BBD-4D71-837A-EE8EDCDD18CD}" presName="textRect" presStyleLbl="revTx" presStyleIdx="7" presStyleCnt="14">
        <dgm:presLayoutVars>
          <dgm:bulletEnabled val="1"/>
        </dgm:presLayoutVars>
      </dgm:prSet>
      <dgm:spPr/>
    </dgm:pt>
    <dgm:pt modelId="{80AE9DD3-3AB2-4755-A944-2F320B4698FE}" type="pres">
      <dgm:prSet presAssocID="{7A023BDE-DC87-499B-A966-BD3E75F62D8B}" presName="sibTrans" presStyleLbl="sibTrans2D1" presStyleIdx="0" presStyleCnt="0"/>
      <dgm:spPr/>
    </dgm:pt>
    <dgm:pt modelId="{103F0D80-1724-4A62-920F-346BF3285BF3}" type="pres">
      <dgm:prSet presAssocID="{44834063-4C57-4C2C-8D92-06AFF6FC7ADC}" presName="compNode" presStyleCnt="0"/>
      <dgm:spPr/>
    </dgm:pt>
    <dgm:pt modelId="{C30A8B91-1DB6-4309-92AC-21F5C8477F70}" type="pres">
      <dgm:prSet presAssocID="{44834063-4C57-4C2C-8D92-06AFF6FC7ADC}" presName="pictRect" presStyleLbl="node1" presStyleIdx="8" presStyleCnt="14"/>
      <dgm:spPr>
        <a:xfrm>
          <a:off x="5035479" y="3439178"/>
          <a:ext cx="1481445" cy="1020715"/>
        </a:xfrm>
        <a:prstGeom prst="round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t="-23000" b="-23000"/>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Circles with arrows with solid fill"/>
        </a:ext>
      </dgm:extLst>
    </dgm:pt>
    <dgm:pt modelId="{B0E586CD-AFD1-417C-8DD9-A63D863AF1BC}" type="pres">
      <dgm:prSet presAssocID="{44834063-4C57-4C2C-8D92-06AFF6FC7ADC}" presName="textRect" presStyleLbl="revTx" presStyleIdx="8" presStyleCnt="14">
        <dgm:presLayoutVars>
          <dgm:bulletEnabled val="1"/>
        </dgm:presLayoutVars>
      </dgm:prSet>
      <dgm:spPr>
        <a:prstGeom prst="rect">
          <a:avLst/>
        </a:prstGeom>
      </dgm:spPr>
    </dgm:pt>
    <dgm:pt modelId="{E57E88C4-CBDC-4BBF-AD6E-E255993F063B}" type="pres">
      <dgm:prSet presAssocID="{C8E1979A-AC29-4E44-8C8D-97FC88CF18F6}" presName="sibTrans" presStyleLbl="sibTrans2D1" presStyleIdx="0" presStyleCnt="0"/>
      <dgm:spPr/>
    </dgm:pt>
    <dgm:pt modelId="{B8B30547-417E-4B15-BF0B-E49F0E47DBC5}" type="pres">
      <dgm:prSet presAssocID="{4E25A7DE-EE6E-42A7-B953-C9AC07F8F61C}" presName="compNode" presStyleCnt="0"/>
      <dgm:spPr/>
    </dgm:pt>
    <dgm:pt modelId="{5790D58E-0320-49E8-8798-523B616647B9}" type="pres">
      <dgm:prSet presAssocID="{4E25A7DE-EE6E-42A7-B953-C9AC07F8F61C}" presName="pictRect" presStyleLbl="node1" presStyleIdx="9" presStyleCnt="14"/>
      <dgm:spPr>
        <a:xfrm>
          <a:off x="3405827" y="1720702"/>
          <a:ext cx="1481445" cy="1020715"/>
        </a:xfrm>
        <a:prstGeom prst="roundRect">
          <a:avLst/>
        </a:prstGeom>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t="-23000" b="-23000"/>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Connections with solid fill"/>
        </a:ext>
      </dgm:extLst>
    </dgm:pt>
    <dgm:pt modelId="{9557A69C-72C6-4DE7-8AA4-8E366B9B264A}" type="pres">
      <dgm:prSet presAssocID="{4E25A7DE-EE6E-42A7-B953-C9AC07F8F61C}" presName="textRect" presStyleLbl="revTx" presStyleIdx="9" presStyleCnt="14">
        <dgm:presLayoutVars>
          <dgm:bulletEnabled val="1"/>
        </dgm:presLayoutVars>
      </dgm:prSet>
      <dgm:spPr>
        <a:prstGeom prst="rect">
          <a:avLst/>
        </a:prstGeom>
      </dgm:spPr>
    </dgm:pt>
    <dgm:pt modelId="{C8ADD7A0-D6F0-419D-B000-418AED4ABCD9}" type="pres">
      <dgm:prSet presAssocID="{58FE41AA-92FE-4FCC-A3A9-FA5B470309DB}" presName="sibTrans" presStyleLbl="sibTrans2D1" presStyleIdx="0" presStyleCnt="0"/>
      <dgm:spPr/>
    </dgm:pt>
    <dgm:pt modelId="{E2766100-CABF-4351-AD7F-36238BF6915D}" type="pres">
      <dgm:prSet presAssocID="{462CE40E-93F3-4377-BAB5-3CB431CF039D}" presName="compNode" presStyleCnt="0"/>
      <dgm:spPr/>
    </dgm:pt>
    <dgm:pt modelId="{54256E63-DBC8-4D51-9D50-8FEFE13B3ECA}" type="pres">
      <dgm:prSet presAssocID="{462CE40E-93F3-4377-BAB5-3CB431CF039D}" presName="pictRect" presStyleLbl="node1" presStyleIdx="10" presStyleCnt="14" custLinFactNeighborX="3256"/>
      <dgm:spPr>
        <a:xfrm>
          <a:off x="6713367" y="1720702"/>
          <a:ext cx="1481445" cy="1020715"/>
        </a:xfrm>
        <a:prstGeom prst="roundRect">
          <a:avLst/>
        </a:prstGeom>
        <a:blipFill>
          <a:blip xmlns:r="http://schemas.openxmlformats.org/officeDocument/2006/relationships" r:embed="rId21">
            <a:extLst>
              <a:ext uri="{96DAC541-7B7A-43D3-8B79-37D633B846F1}">
                <asvg:svgBlip xmlns:asvg="http://schemas.microsoft.com/office/drawing/2016/SVG/main" r:embed="rId22"/>
              </a:ext>
            </a:extLst>
          </a:blip>
          <a:srcRect/>
          <a:stretch>
            <a:fillRect t="-23000" b="-23000"/>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Online meeting with solid fill"/>
        </a:ext>
      </dgm:extLst>
    </dgm:pt>
    <dgm:pt modelId="{BD2B5A7E-E850-49B8-BAC8-14AC9145B3CC}" type="pres">
      <dgm:prSet presAssocID="{462CE40E-93F3-4377-BAB5-3CB431CF039D}" presName="textRect" presStyleLbl="revTx" presStyleIdx="10" presStyleCnt="14">
        <dgm:presLayoutVars>
          <dgm:bulletEnabled val="1"/>
        </dgm:presLayoutVars>
      </dgm:prSet>
      <dgm:spPr>
        <a:prstGeom prst="rect">
          <a:avLst/>
        </a:prstGeom>
      </dgm:spPr>
    </dgm:pt>
    <dgm:pt modelId="{A57EFB69-858E-40E0-B1A7-4D688B6BC0D0}" type="pres">
      <dgm:prSet presAssocID="{E460DDA3-4F7D-4C3C-8CB8-03587C99151F}" presName="sibTrans" presStyleLbl="sibTrans2D1" presStyleIdx="0" presStyleCnt="0"/>
      <dgm:spPr/>
    </dgm:pt>
    <dgm:pt modelId="{11C4735A-F36B-423C-8576-1853C2B3A71F}" type="pres">
      <dgm:prSet presAssocID="{01D4FE90-043B-4B62-899E-7FD609C4B1A4}" presName="compNode" presStyleCnt="0"/>
      <dgm:spPr/>
    </dgm:pt>
    <dgm:pt modelId="{1D843102-F923-4B98-9192-3FA8CFA0F117}" type="pres">
      <dgm:prSet presAssocID="{01D4FE90-043B-4B62-899E-7FD609C4B1A4}" presName="pictRect" presStyleLbl="node1" presStyleIdx="11" presStyleCnt="14"/>
      <dgm:spPr>
        <a:blipFill>
          <a:blip xmlns:r="http://schemas.openxmlformats.org/officeDocument/2006/relationships" r:embed="rId23">
            <a:extLst>
              <a:ext uri="{96DAC541-7B7A-43D3-8B79-37D633B846F1}">
                <asvg:svgBlip xmlns:asvg="http://schemas.microsoft.com/office/drawing/2016/SVG/main" r:embed="rId24"/>
              </a:ext>
            </a:extLst>
          </a:blip>
          <a:srcRect/>
          <a:stretch>
            <a:fillRect t="-23000" b="-23000"/>
          </a:stretch>
        </a:blipFill>
        <a:ln>
          <a:noFill/>
        </a:ln>
      </dgm:spPr>
      <dgm:extLst>
        <a:ext uri="{E40237B7-FDA0-4F09-8148-C483321AD2D9}">
          <dgm14:cNvPr xmlns:dgm14="http://schemas.microsoft.com/office/drawing/2010/diagram" id="0" name="" descr="Universal access with solid fill"/>
        </a:ext>
      </dgm:extLst>
    </dgm:pt>
    <dgm:pt modelId="{14422A17-BCD8-4C19-8940-A70ED21384FE}" type="pres">
      <dgm:prSet presAssocID="{01D4FE90-043B-4B62-899E-7FD609C4B1A4}" presName="textRect" presStyleLbl="revTx" presStyleIdx="11" presStyleCnt="14">
        <dgm:presLayoutVars>
          <dgm:bulletEnabled val="1"/>
        </dgm:presLayoutVars>
      </dgm:prSet>
      <dgm:spPr>
        <a:prstGeom prst="rect">
          <a:avLst/>
        </a:prstGeom>
      </dgm:spPr>
    </dgm:pt>
    <dgm:pt modelId="{ABDD6F8A-F34A-40BC-814A-342034AF20EC}" type="pres">
      <dgm:prSet presAssocID="{5A1B3508-D3BC-4E25-9978-6323C42A5B2D}" presName="sibTrans" presStyleLbl="sibTrans2D1" presStyleIdx="0" presStyleCnt="0"/>
      <dgm:spPr/>
    </dgm:pt>
    <dgm:pt modelId="{881398BD-0D4C-4E32-9E4C-26BAD97C8989}" type="pres">
      <dgm:prSet presAssocID="{22154A2A-5FEE-4238-B809-D5AF71EDFA8A}" presName="compNode" presStyleCnt="0"/>
      <dgm:spPr/>
    </dgm:pt>
    <dgm:pt modelId="{C665E6DA-D461-4A8F-BEA9-2CD4B7E5002A}" type="pres">
      <dgm:prSet presAssocID="{22154A2A-5FEE-4238-B809-D5AF71EDFA8A}" presName="pictRect" presStyleLbl="node1" presStyleIdx="12" presStyleCnt="14"/>
      <dgm:spPr>
        <a:xfrm>
          <a:off x="1776175" y="3439178"/>
          <a:ext cx="1481445" cy="1020715"/>
        </a:xfrm>
        <a:prstGeom prst="roundRect">
          <a:avLst/>
        </a:prstGeom>
        <a:blipFill>
          <a:blip xmlns:r="http://schemas.openxmlformats.org/officeDocument/2006/relationships" r:embed="rId25">
            <a:extLst>
              <a:ext uri="{96DAC541-7B7A-43D3-8B79-37D633B846F1}">
                <asvg:svgBlip xmlns:asvg="http://schemas.microsoft.com/office/drawing/2016/SVG/main" r:embed="rId26"/>
              </a:ext>
            </a:extLst>
          </a:blip>
          <a:srcRect/>
          <a:stretch>
            <a:fillRect t="-23000" b="-23000"/>
          </a:stretch>
        </a:blipFill>
        <a:ln w="254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descr="Meeting outline"/>
        </a:ext>
      </dgm:extLst>
    </dgm:pt>
    <dgm:pt modelId="{C2EB6941-9433-44AE-BC64-8BAE52D35520}" type="pres">
      <dgm:prSet presAssocID="{22154A2A-5FEE-4238-B809-D5AF71EDFA8A}" presName="textRect" presStyleLbl="revTx" presStyleIdx="12" presStyleCnt="14">
        <dgm:presLayoutVars>
          <dgm:bulletEnabled val="1"/>
        </dgm:presLayoutVars>
      </dgm:prSet>
      <dgm:spPr>
        <a:prstGeom prst="rect">
          <a:avLst/>
        </a:prstGeom>
      </dgm:spPr>
    </dgm:pt>
    <dgm:pt modelId="{05E38FF7-9E77-41C3-AA4F-AFFC601ADAB3}" type="pres">
      <dgm:prSet presAssocID="{571DF6BB-1836-473C-9D17-4A7E8BAD936F}" presName="sibTrans" presStyleLbl="sibTrans2D1" presStyleIdx="0" presStyleCnt="0"/>
      <dgm:spPr/>
    </dgm:pt>
    <dgm:pt modelId="{3E6AAA7D-CC12-41FB-A24B-C1A96DEF82C0}" type="pres">
      <dgm:prSet presAssocID="{D1270CAF-4014-4439-9787-FAA372872D35}" presName="compNode" presStyleCnt="0"/>
      <dgm:spPr/>
    </dgm:pt>
    <dgm:pt modelId="{022A8958-4DB3-4885-8DFB-35702F387793}" type="pres">
      <dgm:prSet presAssocID="{D1270CAF-4014-4439-9787-FAA372872D35}" presName="pictRect" presStyleLbl="node1" presStyleIdx="13" presStyleCnt="14"/>
      <dgm:spPr>
        <a:blipFill>
          <a:blip xmlns:r="http://schemas.openxmlformats.org/officeDocument/2006/relationships" r:embed="rId27">
            <a:extLst>
              <a:ext uri="{96DAC541-7B7A-43D3-8B79-37D633B846F1}">
                <asvg:svgBlip xmlns:asvg="http://schemas.microsoft.com/office/drawing/2016/SVG/main" r:embed="rId28"/>
              </a:ext>
            </a:extLst>
          </a:blip>
          <a:srcRect/>
          <a:stretch>
            <a:fillRect t="-23000" b="-23000"/>
          </a:stretch>
        </a:blipFill>
        <a:ln>
          <a:noFill/>
        </a:ln>
      </dgm:spPr>
      <dgm:extLst>
        <a:ext uri="{E40237B7-FDA0-4F09-8148-C483321AD2D9}">
          <dgm14:cNvPr xmlns:dgm14="http://schemas.microsoft.com/office/drawing/2010/diagram" id="0" name="" descr="Door Closed with solid fill"/>
        </a:ext>
      </dgm:extLst>
    </dgm:pt>
    <dgm:pt modelId="{BF582866-A1F0-4D9F-93C5-FB8A5C7DDE27}" type="pres">
      <dgm:prSet presAssocID="{D1270CAF-4014-4439-9787-FAA372872D35}" presName="textRect" presStyleLbl="revTx" presStyleIdx="13" presStyleCnt="14">
        <dgm:presLayoutVars>
          <dgm:bulletEnabled val="1"/>
        </dgm:presLayoutVars>
      </dgm:prSet>
      <dgm:spPr/>
    </dgm:pt>
  </dgm:ptLst>
  <dgm:cxnLst>
    <dgm:cxn modelId="{39E5BF04-BF3D-49B3-A82D-B05B49AF3873}" type="presOf" srcId="{105E202C-6BD2-43F2-A076-FFF873F6CFB9}" destId="{ADB60DA1-BBB1-4BD0-9122-038A04D284E0}" srcOrd="0" destOrd="0" presId="urn:microsoft.com/office/officeart/2005/8/layout/pList1"/>
    <dgm:cxn modelId="{10EA680D-5E0A-47DE-8DDB-64032B422490}" type="presOf" srcId="{FBB83C0D-13B4-4F7E-9702-680AE80F646C}" destId="{845AA43E-059F-473D-9CB1-D0A3C94AE852}" srcOrd="0" destOrd="0" presId="urn:microsoft.com/office/officeart/2005/8/layout/pList1"/>
    <dgm:cxn modelId="{0913990E-9F29-43A3-B3AF-3F4EDA84E3BD}" type="presOf" srcId="{F6F0EE4B-CAA7-47C8-A1AE-63E1E493FBAE}" destId="{28141C6D-ECD4-46D3-B1A7-AEC435E013E8}" srcOrd="0" destOrd="0" presId="urn:microsoft.com/office/officeart/2005/8/layout/pList1"/>
    <dgm:cxn modelId="{9BA31212-67D8-4A56-8F7D-965462E202F5}" srcId="{105E202C-6BD2-43F2-A076-FFF873F6CFB9}" destId="{4E25A7DE-EE6E-42A7-B953-C9AC07F8F61C}" srcOrd="9" destOrd="0" parTransId="{637EBE09-7FD2-424D-892D-84CB537FA288}" sibTransId="{58FE41AA-92FE-4FCC-A3A9-FA5B470309DB}"/>
    <dgm:cxn modelId="{78E82417-9260-4D2E-9EED-58014BB434EE}" type="presOf" srcId="{C8E1979A-AC29-4E44-8C8D-97FC88CF18F6}" destId="{E57E88C4-CBDC-4BBF-AD6E-E255993F063B}" srcOrd="0" destOrd="0" presId="urn:microsoft.com/office/officeart/2005/8/layout/pList1"/>
    <dgm:cxn modelId="{02A0E31B-B205-417B-AC53-320D416F53CA}" srcId="{105E202C-6BD2-43F2-A076-FFF873F6CFB9}" destId="{1BAF1A8B-EEBB-40DF-AE70-4199ADBD8382}" srcOrd="1" destOrd="0" parTransId="{9507267C-E64D-4407-8165-22CAB38E75E7}" sibTransId="{920E5AAA-5A25-424E-B5D1-F47049DCB2F0}"/>
    <dgm:cxn modelId="{F29E5921-5A95-4A31-A15F-6DDE54415A24}" srcId="{105E202C-6BD2-43F2-A076-FFF873F6CFB9}" destId="{83B7BEAA-7BBD-4D71-837A-EE8EDCDD18CD}" srcOrd="7" destOrd="0" parTransId="{34287CFD-53D4-4616-83F8-F465F191413E}" sibTransId="{7A023BDE-DC87-499B-A966-BD3E75F62D8B}"/>
    <dgm:cxn modelId="{B0114A27-E631-4961-9EEB-B6A670C71B63}" type="presOf" srcId="{930C0923-00E9-40DD-BDE9-432EC3A3EAF6}" destId="{C43AEB9E-F791-48DF-80B7-0B29BC348231}" srcOrd="0" destOrd="0" presId="urn:microsoft.com/office/officeart/2005/8/layout/pList1"/>
    <dgm:cxn modelId="{52DF4C2C-249C-425E-B51F-6070323B42E1}" type="presOf" srcId="{A92DF7E7-367A-4BE6-89C4-66779A401DDA}" destId="{A8C614B2-293E-44FC-944B-AADDAE63D174}" srcOrd="0" destOrd="0" presId="urn:microsoft.com/office/officeart/2005/8/layout/pList1"/>
    <dgm:cxn modelId="{27CAD42C-EC24-484A-9CC3-A205E5BEB603}" srcId="{105E202C-6BD2-43F2-A076-FFF873F6CFB9}" destId="{F5018B02-EE60-4C39-8BB8-91754AE40D5A}" srcOrd="3" destOrd="0" parTransId="{D2250184-4138-42B7-A17C-025778E7F9F7}" sibTransId="{F6F0EE4B-CAA7-47C8-A1AE-63E1E493FBAE}"/>
    <dgm:cxn modelId="{EF2B4C32-FC24-4D67-BF5B-B26961B00460}" type="presOf" srcId="{E460DDA3-4F7D-4C3C-8CB8-03587C99151F}" destId="{A57EFB69-858E-40E0-B1A7-4D688B6BC0D0}" srcOrd="0" destOrd="0" presId="urn:microsoft.com/office/officeart/2005/8/layout/pList1"/>
    <dgm:cxn modelId="{D7561334-1E5D-4209-BAD5-FF7F6FEABA1F}" srcId="{105E202C-6BD2-43F2-A076-FFF873F6CFB9}" destId="{930C0923-00E9-40DD-BDE9-432EC3A3EAF6}" srcOrd="6" destOrd="0" parTransId="{D46DCE1C-9C37-4D63-BD56-3EC243CAEDFC}" sibTransId="{07C0BFCC-D322-44E7-B1AE-61BC09DB562B}"/>
    <dgm:cxn modelId="{870D3E47-D311-4C67-B10A-D5FBB4471834}" srcId="{105E202C-6BD2-43F2-A076-FFF873F6CFB9}" destId="{462CE40E-93F3-4377-BAB5-3CB431CF039D}" srcOrd="10" destOrd="0" parTransId="{0FDFDD5C-801A-4675-A984-CCA46CA7F19F}" sibTransId="{E460DDA3-4F7D-4C3C-8CB8-03587C99151F}"/>
    <dgm:cxn modelId="{2E900649-F9A6-4910-8EB6-C4A26D72A589}" type="presOf" srcId="{1CB7F6AF-C8E8-429A-85B2-DAAC677B4A69}" destId="{85132E4F-D5B1-4227-9B3A-AF5D94B78628}" srcOrd="0" destOrd="0" presId="urn:microsoft.com/office/officeart/2005/8/layout/pList1"/>
    <dgm:cxn modelId="{FEF6B06C-1BE3-4983-8143-30EFDDB27A55}" srcId="{105E202C-6BD2-43F2-A076-FFF873F6CFB9}" destId="{44834063-4C57-4C2C-8D92-06AFF6FC7ADC}" srcOrd="8" destOrd="0" parTransId="{CEC02D6A-34BD-43F0-8F53-1C1BF7673008}" sibTransId="{C8E1979A-AC29-4E44-8C8D-97FC88CF18F6}"/>
    <dgm:cxn modelId="{F7E67C54-543A-472A-9340-2C22E6322C77}" type="presOf" srcId="{F5018B02-EE60-4C39-8BB8-91754AE40D5A}" destId="{0958E8F6-C849-4065-ADF7-A75E1C6F189D}" srcOrd="0" destOrd="0" presId="urn:microsoft.com/office/officeart/2005/8/layout/pList1"/>
    <dgm:cxn modelId="{1BB22777-8C4E-4653-836D-E8B285A0DD5F}" srcId="{105E202C-6BD2-43F2-A076-FFF873F6CFB9}" destId="{FBB83C0D-13B4-4F7E-9702-680AE80F646C}" srcOrd="5" destOrd="0" parTransId="{2DF4466F-5059-4185-87E8-D871F5E0297F}" sibTransId="{9BB17BF7-DD52-4075-A496-3A86E6F3E4E0}"/>
    <dgm:cxn modelId="{43ADAD79-D8E1-48C0-8CF1-0A158D9E0B13}" type="presOf" srcId="{462CE40E-93F3-4377-BAB5-3CB431CF039D}" destId="{BD2B5A7E-E850-49B8-BAC8-14AC9145B3CC}" srcOrd="0" destOrd="0" presId="urn:microsoft.com/office/officeart/2005/8/layout/pList1"/>
    <dgm:cxn modelId="{4C57DE59-AF73-4D0A-88F4-C2D0A4BEC635}" type="presOf" srcId="{07C0BFCC-D322-44E7-B1AE-61BC09DB562B}" destId="{FB237F38-817E-462B-B0C2-4F19EF3EB565}" srcOrd="0" destOrd="0" presId="urn:microsoft.com/office/officeart/2005/8/layout/pList1"/>
    <dgm:cxn modelId="{E84D3183-AC13-4FF7-85D3-7FC151F8F52E}" type="presOf" srcId="{FBA8E7A0-FA26-4815-8047-85F044D185BA}" destId="{AE8DCE75-9F20-43FB-834C-41B5F6FB084E}" srcOrd="0" destOrd="0" presId="urn:microsoft.com/office/officeart/2005/8/layout/pList1"/>
    <dgm:cxn modelId="{0EE8A79C-3DAF-42C9-9AA2-354D48847874}" type="presOf" srcId="{7D7EE2B4-82BF-4AFE-966B-93708B0E99E4}" destId="{A54763C5-943E-48B7-ADB4-34E6AFAD1799}" srcOrd="0" destOrd="0" presId="urn:microsoft.com/office/officeart/2005/8/layout/pList1"/>
    <dgm:cxn modelId="{D924D79D-3CCC-4D9E-97B9-CD00333A3CBF}" type="presOf" srcId="{22154A2A-5FEE-4238-B809-D5AF71EDFA8A}" destId="{C2EB6941-9433-44AE-BC64-8BAE52D35520}" srcOrd="0" destOrd="0" presId="urn:microsoft.com/office/officeart/2005/8/layout/pList1"/>
    <dgm:cxn modelId="{271D10A9-CFE6-40E5-9236-8C5C374DC570}" type="presOf" srcId="{571DF6BB-1836-473C-9D17-4A7E8BAD936F}" destId="{05E38FF7-9E77-41C3-AA4F-AFFC601ADAB3}" srcOrd="0" destOrd="0" presId="urn:microsoft.com/office/officeart/2005/8/layout/pList1"/>
    <dgm:cxn modelId="{B96379A9-CCFD-416E-82B8-857D1907F15F}" type="presOf" srcId="{58FE41AA-92FE-4FCC-A3A9-FA5B470309DB}" destId="{C8ADD7A0-D6F0-419D-B000-418AED4ABCD9}" srcOrd="0" destOrd="0" presId="urn:microsoft.com/office/officeart/2005/8/layout/pList1"/>
    <dgm:cxn modelId="{32B5EDB2-C2D6-4069-8F5F-7FD78352DA3C}" type="presOf" srcId="{01D4FE90-043B-4B62-899E-7FD609C4B1A4}" destId="{14422A17-BCD8-4C19-8940-A70ED21384FE}" srcOrd="0" destOrd="0" presId="urn:microsoft.com/office/officeart/2005/8/layout/pList1"/>
    <dgm:cxn modelId="{D3D270BB-307F-4B43-8E20-542B9F959546}" type="presOf" srcId="{7A023BDE-DC87-499B-A966-BD3E75F62D8B}" destId="{80AE9DD3-3AB2-4755-A944-2F320B4698FE}" srcOrd="0" destOrd="0" presId="urn:microsoft.com/office/officeart/2005/8/layout/pList1"/>
    <dgm:cxn modelId="{F611BABD-AF4E-4A28-AA83-3B1C47F623D9}" type="presOf" srcId="{D1270CAF-4014-4439-9787-FAA372872D35}" destId="{BF582866-A1F0-4D9F-93C5-FB8A5C7DDE27}" srcOrd="0" destOrd="0" presId="urn:microsoft.com/office/officeart/2005/8/layout/pList1"/>
    <dgm:cxn modelId="{63FF54C1-57E2-424A-AA50-63CBA2E009AC}" srcId="{105E202C-6BD2-43F2-A076-FFF873F6CFB9}" destId="{0515C973-8CC7-40CE-8242-3CF900CA410F}" srcOrd="4" destOrd="0" parTransId="{AE863EA0-D9A0-476F-8945-78E23AE3C55A}" sibTransId="{1CB7F6AF-C8E8-429A-85B2-DAAC677B4A69}"/>
    <dgm:cxn modelId="{10B9ECC3-63D2-49A8-885F-02A95DFA5B92}" type="presOf" srcId="{44834063-4C57-4C2C-8D92-06AFF6FC7ADC}" destId="{B0E586CD-AFD1-417C-8DD9-A63D863AF1BC}" srcOrd="0" destOrd="0" presId="urn:microsoft.com/office/officeart/2005/8/layout/pList1"/>
    <dgm:cxn modelId="{92F27BC5-EDF0-47EA-B5B1-8F4EA4930F45}" type="presOf" srcId="{9F8737F6-2084-4B3E-83A8-45C17CB8B8B2}" destId="{6981CAB2-D46E-4775-882E-85FDA836A896}" srcOrd="0" destOrd="0" presId="urn:microsoft.com/office/officeart/2005/8/layout/pList1"/>
    <dgm:cxn modelId="{FB4CBEC6-0ACD-4A38-B919-2ADC709096D1}" type="presOf" srcId="{5A1B3508-D3BC-4E25-9978-6323C42A5B2D}" destId="{ABDD6F8A-F34A-40BC-814A-342034AF20EC}" srcOrd="0" destOrd="0" presId="urn:microsoft.com/office/officeart/2005/8/layout/pList1"/>
    <dgm:cxn modelId="{2440C0CF-56BB-4BC5-AA07-073ED8C86C8B}" type="presOf" srcId="{920E5AAA-5A25-424E-B5D1-F47049DCB2F0}" destId="{1CC69424-5A96-453E-80A3-94E45FF85894}" srcOrd="0" destOrd="0" presId="urn:microsoft.com/office/officeart/2005/8/layout/pList1"/>
    <dgm:cxn modelId="{FADD17D6-4819-4673-980C-C585CE5D4E6F}" srcId="{105E202C-6BD2-43F2-A076-FFF873F6CFB9}" destId="{A92DF7E7-367A-4BE6-89C4-66779A401DDA}" srcOrd="2" destOrd="0" parTransId="{090E95F1-E766-4877-B6C7-9F9E83600E5F}" sibTransId="{FBA8E7A0-FA26-4815-8047-85F044D185BA}"/>
    <dgm:cxn modelId="{EE43B7E5-EE12-4430-8A0E-54222D75F7CF}" type="presOf" srcId="{83B7BEAA-7BBD-4D71-837A-EE8EDCDD18CD}" destId="{D8FC5E12-A807-478B-B893-9348B971AB1B}" srcOrd="0" destOrd="0" presId="urn:microsoft.com/office/officeart/2005/8/layout/pList1"/>
    <dgm:cxn modelId="{7B3270E7-E8F0-4A1E-AD77-2C8DB51BCBAA}" srcId="{105E202C-6BD2-43F2-A076-FFF873F6CFB9}" destId="{01D4FE90-043B-4B62-899E-7FD609C4B1A4}" srcOrd="11" destOrd="0" parTransId="{F387D158-9898-4B74-A973-415EC2DA916C}" sibTransId="{5A1B3508-D3BC-4E25-9978-6323C42A5B2D}"/>
    <dgm:cxn modelId="{740997EB-D548-405B-AC7E-6BA2C88EABCF}" type="presOf" srcId="{0515C973-8CC7-40CE-8242-3CF900CA410F}" destId="{319E3E52-341B-435D-BE26-EE97700933A3}" srcOrd="0" destOrd="0" presId="urn:microsoft.com/office/officeart/2005/8/layout/pList1"/>
    <dgm:cxn modelId="{3EDE07EC-F25A-4873-8AFF-81ECF620C1A3}" srcId="{105E202C-6BD2-43F2-A076-FFF873F6CFB9}" destId="{22154A2A-5FEE-4238-B809-D5AF71EDFA8A}" srcOrd="12" destOrd="0" parTransId="{C83A66A8-7CCF-442F-8092-7684889567ED}" sibTransId="{571DF6BB-1836-473C-9D17-4A7E8BAD936F}"/>
    <dgm:cxn modelId="{D89FA8EC-5A3A-494F-9EB7-0927D58B8603}" type="presOf" srcId="{4E25A7DE-EE6E-42A7-B953-C9AC07F8F61C}" destId="{9557A69C-72C6-4DE7-8AA4-8E366B9B264A}" srcOrd="0" destOrd="0" presId="urn:microsoft.com/office/officeart/2005/8/layout/pList1"/>
    <dgm:cxn modelId="{F3659FEF-7802-4A62-BAA5-DF3000DB7F22}" type="presOf" srcId="{1BAF1A8B-EEBB-40DF-AE70-4199ADBD8382}" destId="{A61F97E8-E4E2-457B-9EB3-C547FEA41E02}" srcOrd="0" destOrd="0" presId="urn:microsoft.com/office/officeart/2005/8/layout/pList1"/>
    <dgm:cxn modelId="{B1A550F3-0A3F-4978-8159-7C2084E16894}" type="presOf" srcId="{9BB17BF7-DD52-4075-A496-3A86E6F3E4E0}" destId="{D343BE74-2174-4011-AD9D-F4B7757CAC70}" srcOrd="0" destOrd="0" presId="urn:microsoft.com/office/officeart/2005/8/layout/pList1"/>
    <dgm:cxn modelId="{0BB5FDF5-50CC-4B39-8A2A-E406DF3F89EF}" srcId="{105E202C-6BD2-43F2-A076-FFF873F6CFB9}" destId="{D1270CAF-4014-4439-9787-FAA372872D35}" srcOrd="13" destOrd="0" parTransId="{E9572635-A26B-4161-A1B1-10BC475D78B9}" sibTransId="{7E94DC8B-E35D-4149-AEB7-41AA03566B86}"/>
    <dgm:cxn modelId="{A2E4BFF7-E339-4A1F-B3A6-71547436267C}" srcId="{105E202C-6BD2-43F2-A076-FFF873F6CFB9}" destId="{9F8737F6-2084-4B3E-83A8-45C17CB8B8B2}" srcOrd="0" destOrd="0" parTransId="{4FA831F7-8DD1-40AD-9DFD-5EDFB9BFDBDC}" sibTransId="{7D7EE2B4-82BF-4AFE-966B-93708B0E99E4}"/>
    <dgm:cxn modelId="{71EE57E3-D605-4B90-AA9B-ADED2544CF56}" type="presParOf" srcId="{ADB60DA1-BBB1-4BD0-9122-038A04D284E0}" destId="{8F1F67CB-6584-475C-8A90-F89A24CDF46F}" srcOrd="0" destOrd="0" presId="urn:microsoft.com/office/officeart/2005/8/layout/pList1"/>
    <dgm:cxn modelId="{74F117C1-8F57-4BF4-A6B2-BFC989758A7F}" type="presParOf" srcId="{8F1F67CB-6584-475C-8A90-F89A24CDF46F}" destId="{F6304EF8-381F-4F2C-B6CC-C4C8C8C771AE}" srcOrd="0" destOrd="0" presId="urn:microsoft.com/office/officeart/2005/8/layout/pList1"/>
    <dgm:cxn modelId="{C4EAA2DE-9E89-4832-886A-FFE5FF1748D4}" type="presParOf" srcId="{8F1F67CB-6584-475C-8A90-F89A24CDF46F}" destId="{6981CAB2-D46E-4775-882E-85FDA836A896}" srcOrd="1" destOrd="0" presId="urn:microsoft.com/office/officeart/2005/8/layout/pList1"/>
    <dgm:cxn modelId="{60DFA9B6-73DF-48DE-837F-D9B30F432716}" type="presParOf" srcId="{ADB60DA1-BBB1-4BD0-9122-038A04D284E0}" destId="{A54763C5-943E-48B7-ADB4-34E6AFAD1799}" srcOrd="1" destOrd="0" presId="urn:microsoft.com/office/officeart/2005/8/layout/pList1"/>
    <dgm:cxn modelId="{D856BC5B-3FE3-4374-AD80-DE295DA48D8E}" type="presParOf" srcId="{ADB60DA1-BBB1-4BD0-9122-038A04D284E0}" destId="{DF4881FD-9D7E-4F06-AFB6-2C90C131877E}" srcOrd="2" destOrd="0" presId="urn:microsoft.com/office/officeart/2005/8/layout/pList1"/>
    <dgm:cxn modelId="{9EB54C66-D64B-4847-B4C6-68BBE8202ED2}" type="presParOf" srcId="{DF4881FD-9D7E-4F06-AFB6-2C90C131877E}" destId="{B98A0963-E112-4EB4-9C8F-AAF89357A3FE}" srcOrd="0" destOrd="0" presId="urn:microsoft.com/office/officeart/2005/8/layout/pList1"/>
    <dgm:cxn modelId="{9BCF4DD1-99F9-4656-A32F-EC5506115030}" type="presParOf" srcId="{DF4881FD-9D7E-4F06-AFB6-2C90C131877E}" destId="{A61F97E8-E4E2-457B-9EB3-C547FEA41E02}" srcOrd="1" destOrd="0" presId="urn:microsoft.com/office/officeart/2005/8/layout/pList1"/>
    <dgm:cxn modelId="{7FBDE2D9-84D9-4A90-A276-EEFFB2757D23}" type="presParOf" srcId="{ADB60DA1-BBB1-4BD0-9122-038A04D284E0}" destId="{1CC69424-5A96-453E-80A3-94E45FF85894}" srcOrd="3" destOrd="0" presId="urn:microsoft.com/office/officeart/2005/8/layout/pList1"/>
    <dgm:cxn modelId="{717232CF-1FB0-48E1-AD4D-D1056F08CFF1}" type="presParOf" srcId="{ADB60DA1-BBB1-4BD0-9122-038A04D284E0}" destId="{C148002F-66CF-4FAD-A178-4D38BB533C99}" srcOrd="4" destOrd="0" presId="urn:microsoft.com/office/officeart/2005/8/layout/pList1"/>
    <dgm:cxn modelId="{4B9D7885-A00D-4FCB-B528-1A1353793ED0}" type="presParOf" srcId="{C148002F-66CF-4FAD-A178-4D38BB533C99}" destId="{22C669E7-84B6-4555-9723-55199B0235AE}" srcOrd="0" destOrd="0" presId="urn:microsoft.com/office/officeart/2005/8/layout/pList1"/>
    <dgm:cxn modelId="{F74268D8-F8AF-4670-B578-E16C49496AA4}" type="presParOf" srcId="{C148002F-66CF-4FAD-A178-4D38BB533C99}" destId="{A8C614B2-293E-44FC-944B-AADDAE63D174}" srcOrd="1" destOrd="0" presId="urn:microsoft.com/office/officeart/2005/8/layout/pList1"/>
    <dgm:cxn modelId="{938A8FEF-21E8-4784-90C3-DA8E59FD36FE}" type="presParOf" srcId="{ADB60DA1-BBB1-4BD0-9122-038A04D284E0}" destId="{AE8DCE75-9F20-43FB-834C-41B5F6FB084E}" srcOrd="5" destOrd="0" presId="urn:microsoft.com/office/officeart/2005/8/layout/pList1"/>
    <dgm:cxn modelId="{BB0EDC7E-D481-4CDE-B3B3-3966B03F7A86}" type="presParOf" srcId="{ADB60DA1-BBB1-4BD0-9122-038A04D284E0}" destId="{71A440BF-7A42-46C5-8E3C-9CBC747125DE}" srcOrd="6" destOrd="0" presId="urn:microsoft.com/office/officeart/2005/8/layout/pList1"/>
    <dgm:cxn modelId="{27C9AFDC-A604-4E4B-B3E3-F5DCE8CF9B3F}" type="presParOf" srcId="{71A440BF-7A42-46C5-8E3C-9CBC747125DE}" destId="{C29E4A6F-AA15-451E-8061-88F8704AAEED}" srcOrd="0" destOrd="0" presId="urn:microsoft.com/office/officeart/2005/8/layout/pList1"/>
    <dgm:cxn modelId="{6A9ACBFB-0741-4BDE-B554-E11E5CF8FAC9}" type="presParOf" srcId="{71A440BF-7A42-46C5-8E3C-9CBC747125DE}" destId="{0958E8F6-C849-4065-ADF7-A75E1C6F189D}" srcOrd="1" destOrd="0" presId="urn:microsoft.com/office/officeart/2005/8/layout/pList1"/>
    <dgm:cxn modelId="{7D1C9C01-7EC8-4D13-8970-9E2B4A9AB263}" type="presParOf" srcId="{ADB60DA1-BBB1-4BD0-9122-038A04D284E0}" destId="{28141C6D-ECD4-46D3-B1A7-AEC435E013E8}" srcOrd="7" destOrd="0" presId="urn:microsoft.com/office/officeart/2005/8/layout/pList1"/>
    <dgm:cxn modelId="{002CB21F-6596-4FA9-9525-E1DCA7A09743}" type="presParOf" srcId="{ADB60DA1-BBB1-4BD0-9122-038A04D284E0}" destId="{46E80DE1-DE14-47EE-8BD1-371B78B5E5D4}" srcOrd="8" destOrd="0" presId="urn:microsoft.com/office/officeart/2005/8/layout/pList1"/>
    <dgm:cxn modelId="{1E4E9D0A-E595-4B9C-8813-464906B3D804}" type="presParOf" srcId="{46E80DE1-DE14-47EE-8BD1-371B78B5E5D4}" destId="{16919D39-2E99-4E0B-9155-EF3F7C93650E}" srcOrd="0" destOrd="0" presId="urn:microsoft.com/office/officeart/2005/8/layout/pList1"/>
    <dgm:cxn modelId="{E2A31329-7ACA-4D7C-A60E-500597224B45}" type="presParOf" srcId="{46E80DE1-DE14-47EE-8BD1-371B78B5E5D4}" destId="{319E3E52-341B-435D-BE26-EE97700933A3}" srcOrd="1" destOrd="0" presId="urn:microsoft.com/office/officeart/2005/8/layout/pList1"/>
    <dgm:cxn modelId="{2AA6F998-8854-44F7-8AA2-50FE5B90F551}" type="presParOf" srcId="{ADB60DA1-BBB1-4BD0-9122-038A04D284E0}" destId="{85132E4F-D5B1-4227-9B3A-AF5D94B78628}" srcOrd="9" destOrd="0" presId="urn:microsoft.com/office/officeart/2005/8/layout/pList1"/>
    <dgm:cxn modelId="{8852FE38-53A1-4B53-B742-D95C532740E4}" type="presParOf" srcId="{ADB60DA1-BBB1-4BD0-9122-038A04D284E0}" destId="{AB3E768B-C5A8-482A-88B7-D833D06B4809}" srcOrd="10" destOrd="0" presId="urn:microsoft.com/office/officeart/2005/8/layout/pList1"/>
    <dgm:cxn modelId="{4C533A07-2D30-4F5D-931D-BCD6A02BF2D7}" type="presParOf" srcId="{AB3E768B-C5A8-482A-88B7-D833D06B4809}" destId="{CD3B6F82-CF5A-43E2-ABC6-144CE0B42829}" srcOrd="0" destOrd="0" presId="urn:microsoft.com/office/officeart/2005/8/layout/pList1"/>
    <dgm:cxn modelId="{630E690A-BF54-4B87-939D-024746BDDB32}" type="presParOf" srcId="{AB3E768B-C5A8-482A-88B7-D833D06B4809}" destId="{845AA43E-059F-473D-9CB1-D0A3C94AE852}" srcOrd="1" destOrd="0" presId="urn:microsoft.com/office/officeart/2005/8/layout/pList1"/>
    <dgm:cxn modelId="{CB5B6F62-69C9-44C2-948C-8DD171B35DA5}" type="presParOf" srcId="{ADB60DA1-BBB1-4BD0-9122-038A04D284E0}" destId="{D343BE74-2174-4011-AD9D-F4B7757CAC70}" srcOrd="11" destOrd="0" presId="urn:microsoft.com/office/officeart/2005/8/layout/pList1"/>
    <dgm:cxn modelId="{C0A7D4E0-CF91-4FA3-B1CD-3CA13D96E315}" type="presParOf" srcId="{ADB60DA1-BBB1-4BD0-9122-038A04D284E0}" destId="{B535462B-3CC2-4643-8A07-1E86081A59B2}" srcOrd="12" destOrd="0" presId="urn:microsoft.com/office/officeart/2005/8/layout/pList1"/>
    <dgm:cxn modelId="{19A2726D-8E16-4003-AC89-166DCFDB4DA9}" type="presParOf" srcId="{B535462B-3CC2-4643-8A07-1E86081A59B2}" destId="{2048B915-DD31-4C9D-AA30-23253B0F4589}" srcOrd="0" destOrd="0" presId="urn:microsoft.com/office/officeart/2005/8/layout/pList1"/>
    <dgm:cxn modelId="{AA558622-3C7F-4FC3-806C-0E0A6E2CA5F4}" type="presParOf" srcId="{B535462B-3CC2-4643-8A07-1E86081A59B2}" destId="{C43AEB9E-F791-48DF-80B7-0B29BC348231}" srcOrd="1" destOrd="0" presId="urn:microsoft.com/office/officeart/2005/8/layout/pList1"/>
    <dgm:cxn modelId="{0E9B2EE6-BB66-4F50-B952-27D71D1A14E6}" type="presParOf" srcId="{ADB60DA1-BBB1-4BD0-9122-038A04D284E0}" destId="{FB237F38-817E-462B-B0C2-4F19EF3EB565}" srcOrd="13" destOrd="0" presId="urn:microsoft.com/office/officeart/2005/8/layout/pList1"/>
    <dgm:cxn modelId="{030F5C79-B8C0-48A1-BA7D-5CAC0AD29E0A}" type="presParOf" srcId="{ADB60DA1-BBB1-4BD0-9122-038A04D284E0}" destId="{79863EB7-1B20-434A-BA46-D012F650DC03}" srcOrd="14" destOrd="0" presId="urn:microsoft.com/office/officeart/2005/8/layout/pList1"/>
    <dgm:cxn modelId="{4A3ED448-8576-41BE-AC93-76A485C1659A}" type="presParOf" srcId="{79863EB7-1B20-434A-BA46-D012F650DC03}" destId="{4C146553-15DC-41ED-BDCD-39CC41EA5C8D}" srcOrd="0" destOrd="0" presId="urn:microsoft.com/office/officeart/2005/8/layout/pList1"/>
    <dgm:cxn modelId="{F5FC1596-C48F-4A01-AB8E-C0C632FB45FE}" type="presParOf" srcId="{79863EB7-1B20-434A-BA46-D012F650DC03}" destId="{D8FC5E12-A807-478B-B893-9348B971AB1B}" srcOrd="1" destOrd="0" presId="urn:microsoft.com/office/officeart/2005/8/layout/pList1"/>
    <dgm:cxn modelId="{DE5B8020-A8E2-4576-97B1-4B3B05E3A8D3}" type="presParOf" srcId="{ADB60DA1-BBB1-4BD0-9122-038A04D284E0}" destId="{80AE9DD3-3AB2-4755-A944-2F320B4698FE}" srcOrd="15" destOrd="0" presId="urn:microsoft.com/office/officeart/2005/8/layout/pList1"/>
    <dgm:cxn modelId="{D1A07C32-F3BD-40AE-93F5-111267909353}" type="presParOf" srcId="{ADB60DA1-BBB1-4BD0-9122-038A04D284E0}" destId="{103F0D80-1724-4A62-920F-346BF3285BF3}" srcOrd="16" destOrd="0" presId="urn:microsoft.com/office/officeart/2005/8/layout/pList1"/>
    <dgm:cxn modelId="{6B8B87CD-2850-47A4-A259-C27A377ECB08}" type="presParOf" srcId="{103F0D80-1724-4A62-920F-346BF3285BF3}" destId="{C30A8B91-1DB6-4309-92AC-21F5C8477F70}" srcOrd="0" destOrd="0" presId="urn:microsoft.com/office/officeart/2005/8/layout/pList1"/>
    <dgm:cxn modelId="{8A0100A6-A9EC-49AD-B512-7AC9950B4446}" type="presParOf" srcId="{103F0D80-1724-4A62-920F-346BF3285BF3}" destId="{B0E586CD-AFD1-417C-8DD9-A63D863AF1BC}" srcOrd="1" destOrd="0" presId="urn:microsoft.com/office/officeart/2005/8/layout/pList1"/>
    <dgm:cxn modelId="{C14BEE7A-7119-430A-8D64-43AC4614D9AA}" type="presParOf" srcId="{ADB60DA1-BBB1-4BD0-9122-038A04D284E0}" destId="{E57E88C4-CBDC-4BBF-AD6E-E255993F063B}" srcOrd="17" destOrd="0" presId="urn:microsoft.com/office/officeart/2005/8/layout/pList1"/>
    <dgm:cxn modelId="{4E62D4DE-E44C-4192-B7F7-611BB90A59E7}" type="presParOf" srcId="{ADB60DA1-BBB1-4BD0-9122-038A04D284E0}" destId="{B8B30547-417E-4B15-BF0B-E49F0E47DBC5}" srcOrd="18" destOrd="0" presId="urn:microsoft.com/office/officeart/2005/8/layout/pList1"/>
    <dgm:cxn modelId="{EF0C79B4-E388-46AD-8277-42CA6424C5BC}" type="presParOf" srcId="{B8B30547-417E-4B15-BF0B-E49F0E47DBC5}" destId="{5790D58E-0320-49E8-8798-523B616647B9}" srcOrd="0" destOrd="0" presId="urn:microsoft.com/office/officeart/2005/8/layout/pList1"/>
    <dgm:cxn modelId="{C16D641C-A777-476A-8867-E2B88A84ED98}" type="presParOf" srcId="{B8B30547-417E-4B15-BF0B-E49F0E47DBC5}" destId="{9557A69C-72C6-4DE7-8AA4-8E366B9B264A}" srcOrd="1" destOrd="0" presId="urn:microsoft.com/office/officeart/2005/8/layout/pList1"/>
    <dgm:cxn modelId="{18BF0096-B1A6-457D-883B-EAD57F86DF03}" type="presParOf" srcId="{ADB60DA1-BBB1-4BD0-9122-038A04D284E0}" destId="{C8ADD7A0-D6F0-419D-B000-418AED4ABCD9}" srcOrd="19" destOrd="0" presId="urn:microsoft.com/office/officeart/2005/8/layout/pList1"/>
    <dgm:cxn modelId="{3DDC5B86-C618-4A14-AC63-501398CE40AB}" type="presParOf" srcId="{ADB60DA1-BBB1-4BD0-9122-038A04D284E0}" destId="{E2766100-CABF-4351-AD7F-36238BF6915D}" srcOrd="20" destOrd="0" presId="urn:microsoft.com/office/officeart/2005/8/layout/pList1"/>
    <dgm:cxn modelId="{EF5BF4B8-F996-4543-9BAD-350A4D76EB53}" type="presParOf" srcId="{E2766100-CABF-4351-AD7F-36238BF6915D}" destId="{54256E63-DBC8-4D51-9D50-8FEFE13B3ECA}" srcOrd="0" destOrd="0" presId="urn:microsoft.com/office/officeart/2005/8/layout/pList1"/>
    <dgm:cxn modelId="{B6513EDE-6889-4614-8315-1587FDEEE5B6}" type="presParOf" srcId="{E2766100-CABF-4351-AD7F-36238BF6915D}" destId="{BD2B5A7E-E850-49B8-BAC8-14AC9145B3CC}" srcOrd="1" destOrd="0" presId="urn:microsoft.com/office/officeart/2005/8/layout/pList1"/>
    <dgm:cxn modelId="{82730979-BD72-49FC-A602-D1DE9C162817}" type="presParOf" srcId="{ADB60DA1-BBB1-4BD0-9122-038A04D284E0}" destId="{A57EFB69-858E-40E0-B1A7-4D688B6BC0D0}" srcOrd="21" destOrd="0" presId="urn:microsoft.com/office/officeart/2005/8/layout/pList1"/>
    <dgm:cxn modelId="{9888C37C-C1AD-4655-97E9-B250136FFEA7}" type="presParOf" srcId="{ADB60DA1-BBB1-4BD0-9122-038A04D284E0}" destId="{11C4735A-F36B-423C-8576-1853C2B3A71F}" srcOrd="22" destOrd="0" presId="urn:microsoft.com/office/officeart/2005/8/layout/pList1"/>
    <dgm:cxn modelId="{64F1B04E-F3AC-44A3-B958-ACDD8F775280}" type="presParOf" srcId="{11C4735A-F36B-423C-8576-1853C2B3A71F}" destId="{1D843102-F923-4B98-9192-3FA8CFA0F117}" srcOrd="0" destOrd="0" presId="urn:microsoft.com/office/officeart/2005/8/layout/pList1"/>
    <dgm:cxn modelId="{CABE762C-74C8-4CC3-94E4-9BA2F5E9E530}" type="presParOf" srcId="{11C4735A-F36B-423C-8576-1853C2B3A71F}" destId="{14422A17-BCD8-4C19-8940-A70ED21384FE}" srcOrd="1" destOrd="0" presId="urn:microsoft.com/office/officeart/2005/8/layout/pList1"/>
    <dgm:cxn modelId="{AF1C24B3-3562-4E0F-9168-703E1247FF21}" type="presParOf" srcId="{ADB60DA1-BBB1-4BD0-9122-038A04D284E0}" destId="{ABDD6F8A-F34A-40BC-814A-342034AF20EC}" srcOrd="23" destOrd="0" presId="urn:microsoft.com/office/officeart/2005/8/layout/pList1"/>
    <dgm:cxn modelId="{8D03D794-3127-40E4-8197-1C83B39D8BFB}" type="presParOf" srcId="{ADB60DA1-BBB1-4BD0-9122-038A04D284E0}" destId="{881398BD-0D4C-4E32-9E4C-26BAD97C8989}" srcOrd="24" destOrd="0" presId="urn:microsoft.com/office/officeart/2005/8/layout/pList1"/>
    <dgm:cxn modelId="{6C86C724-4B95-4BC0-9FEF-40747B91B8A5}" type="presParOf" srcId="{881398BD-0D4C-4E32-9E4C-26BAD97C8989}" destId="{C665E6DA-D461-4A8F-BEA9-2CD4B7E5002A}" srcOrd="0" destOrd="0" presId="urn:microsoft.com/office/officeart/2005/8/layout/pList1"/>
    <dgm:cxn modelId="{E372917C-0468-4F6F-A89C-C786268649B8}" type="presParOf" srcId="{881398BD-0D4C-4E32-9E4C-26BAD97C8989}" destId="{C2EB6941-9433-44AE-BC64-8BAE52D35520}" srcOrd="1" destOrd="0" presId="urn:microsoft.com/office/officeart/2005/8/layout/pList1"/>
    <dgm:cxn modelId="{848CF48E-B506-4729-8EA6-1EBB14EF5B93}" type="presParOf" srcId="{ADB60DA1-BBB1-4BD0-9122-038A04D284E0}" destId="{05E38FF7-9E77-41C3-AA4F-AFFC601ADAB3}" srcOrd="25" destOrd="0" presId="urn:microsoft.com/office/officeart/2005/8/layout/pList1"/>
    <dgm:cxn modelId="{383CF6FE-AE0A-44B6-8D02-2B5B17D46F94}" type="presParOf" srcId="{ADB60DA1-BBB1-4BD0-9122-038A04D284E0}" destId="{3E6AAA7D-CC12-41FB-A24B-C1A96DEF82C0}" srcOrd="26" destOrd="0" presId="urn:microsoft.com/office/officeart/2005/8/layout/pList1"/>
    <dgm:cxn modelId="{AD638CDD-D272-4AB1-90FE-9DD8AA7A41D1}" type="presParOf" srcId="{3E6AAA7D-CC12-41FB-A24B-C1A96DEF82C0}" destId="{022A8958-4DB3-4885-8DFB-35702F387793}" srcOrd="0" destOrd="0" presId="urn:microsoft.com/office/officeart/2005/8/layout/pList1"/>
    <dgm:cxn modelId="{AC445805-E9E6-43D7-911D-4939261F39A8}" type="presParOf" srcId="{3E6AAA7D-CC12-41FB-A24B-C1A96DEF82C0}" destId="{BF582866-A1F0-4D9F-93C5-FB8A5C7DDE2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C7465B-5A9E-47E7-AFBD-7A30AE2767C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DF3B75E-1151-43CA-BF16-08E917E62561}">
      <dgm:prSet custT="1"/>
      <dgm:spPr>
        <a:xfrm>
          <a:off x="0" y="106410"/>
          <a:ext cx="5175384" cy="716040"/>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a:solidFill>
                <a:sysClr val="window" lastClr="FFFFFF"/>
              </a:solidFill>
              <a:latin typeface="Calibri" panose="020F0502020204030204"/>
              <a:ea typeface="+mn-ea"/>
              <a:cs typeface="+mn-cs"/>
            </a:rPr>
            <a:t>Young people don’t generally want to be involved in RA’s!</a:t>
          </a:r>
          <a:endParaRPr lang="en-US" sz="1800">
            <a:solidFill>
              <a:sysClr val="window" lastClr="FFFFFF"/>
            </a:solidFill>
            <a:latin typeface="Calibri" panose="020F0502020204030204"/>
            <a:ea typeface="+mn-ea"/>
            <a:cs typeface="+mn-cs"/>
          </a:endParaRPr>
        </a:p>
      </dgm:t>
    </dgm:pt>
    <dgm:pt modelId="{B8152343-1805-47B5-BA15-BB25C445B581}" type="parTrans" cxnId="{4DE45C47-7DCB-496B-AFBD-9472986CE873}">
      <dgm:prSet/>
      <dgm:spPr/>
      <dgm:t>
        <a:bodyPr/>
        <a:lstStyle/>
        <a:p>
          <a:endParaRPr lang="en-US" sz="1800"/>
        </a:p>
      </dgm:t>
    </dgm:pt>
    <dgm:pt modelId="{6B9077BD-FA3C-49EC-822F-14812108FFBB}" type="sibTrans" cxnId="{4DE45C47-7DCB-496B-AFBD-9472986CE873}">
      <dgm:prSet/>
      <dgm:spPr/>
      <dgm:t>
        <a:bodyPr/>
        <a:lstStyle/>
        <a:p>
          <a:endParaRPr lang="en-US" sz="1800"/>
        </a:p>
      </dgm:t>
    </dgm:pt>
    <dgm:pt modelId="{9EC534CE-FAC6-4083-926B-5C95605B90E8}">
      <dgm:prSet custT="1"/>
      <dgm:spPr>
        <a:xfrm>
          <a:off x="0" y="874290"/>
          <a:ext cx="5175384" cy="716040"/>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a:solidFill>
                <a:sysClr val="window" lastClr="FFFFFF"/>
              </a:solidFill>
              <a:latin typeface="Calibri" panose="020F0502020204030204"/>
              <a:ea typeface="+mn-ea"/>
              <a:cs typeface="+mn-cs"/>
            </a:rPr>
            <a:t>Finding different ways to best engage</a:t>
          </a:r>
          <a:endParaRPr lang="en-US" sz="1800">
            <a:solidFill>
              <a:sysClr val="window" lastClr="FFFFFF"/>
            </a:solidFill>
            <a:latin typeface="Calibri" panose="020F0502020204030204"/>
            <a:ea typeface="+mn-ea"/>
            <a:cs typeface="+mn-cs"/>
          </a:endParaRPr>
        </a:p>
      </dgm:t>
    </dgm:pt>
    <dgm:pt modelId="{5E431179-6A49-4930-8F0B-F61D8B729ABB}" type="parTrans" cxnId="{8F6E00D1-6915-4614-8F7F-453971DF19DE}">
      <dgm:prSet/>
      <dgm:spPr/>
      <dgm:t>
        <a:bodyPr/>
        <a:lstStyle/>
        <a:p>
          <a:endParaRPr lang="en-US" sz="1800"/>
        </a:p>
      </dgm:t>
    </dgm:pt>
    <dgm:pt modelId="{D2264C65-A619-4EF5-A030-0C95853DA368}" type="sibTrans" cxnId="{8F6E00D1-6915-4614-8F7F-453971DF19DE}">
      <dgm:prSet/>
      <dgm:spPr/>
      <dgm:t>
        <a:bodyPr/>
        <a:lstStyle/>
        <a:p>
          <a:endParaRPr lang="en-US" sz="1800"/>
        </a:p>
      </dgm:t>
    </dgm:pt>
    <dgm:pt modelId="{E65311B4-8E5C-4B71-92F9-3D23170D1883}">
      <dgm:prSet custT="1"/>
      <dgm:spPr>
        <a:xfrm>
          <a:off x="0" y="1642170"/>
          <a:ext cx="5175384" cy="716040"/>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dirty="0">
              <a:solidFill>
                <a:sysClr val="window" lastClr="FFFFFF"/>
              </a:solidFill>
              <a:latin typeface="Calibri" panose="020F0502020204030204"/>
              <a:ea typeface="+mn-ea"/>
              <a:cs typeface="+mn-cs"/>
            </a:rPr>
            <a:t>Informal drops-ins and regular engagement at several youth clubs </a:t>
          </a:r>
          <a:endParaRPr lang="en-US" sz="1800" dirty="0">
            <a:solidFill>
              <a:sysClr val="window" lastClr="FFFFFF"/>
            </a:solidFill>
            <a:latin typeface="Calibri" panose="020F0502020204030204"/>
            <a:ea typeface="+mn-ea"/>
            <a:cs typeface="+mn-cs"/>
          </a:endParaRPr>
        </a:p>
      </dgm:t>
    </dgm:pt>
    <dgm:pt modelId="{BF5E94FE-B980-4A33-925E-B24104AA62B8}" type="parTrans" cxnId="{C1E77862-B8D9-453C-A7FC-4A8981E593E5}">
      <dgm:prSet/>
      <dgm:spPr/>
      <dgm:t>
        <a:bodyPr/>
        <a:lstStyle/>
        <a:p>
          <a:endParaRPr lang="en-US" sz="1800"/>
        </a:p>
      </dgm:t>
    </dgm:pt>
    <dgm:pt modelId="{544E525A-2A6F-4CA5-85D6-65F5A0518D7B}" type="sibTrans" cxnId="{C1E77862-B8D9-453C-A7FC-4A8981E593E5}">
      <dgm:prSet/>
      <dgm:spPr/>
      <dgm:t>
        <a:bodyPr/>
        <a:lstStyle/>
        <a:p>
          <a:endParaRPr lang="en-US" sz="1800"/>
        </a:p>
      </dgm:t>
    </dgm:pt>
    <dgm:pt modelId="{5FEFBA35-02EF-4875-A69C-9A068C47A3EA}">
      <dgm:prSet custT="1"/>
      <dgm:spPr>
        <a:xfrm>
          <a:off x="0" y="2410050"/>
          <a:ext cx="5175384" cy="7160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dirty="0">
              <a:solidFill>
                <a:sysClr val="window" lastClr="FFFFFF"/>
              </a:solidFill>
              <a:latin typeface="Calibri" panose="020F0502020204030204"/>
              <a:ea typeface="+mn-ea"/>
              <a:cs typeface="+mn-cs"/>
            </a:rPr>
            <a:t>Finding relevant local issues to engage smaller core groups, e.g. on Churchill </a:t>
          </a:r>
          <a:endParaRPr lang="en-US" sz="1800" dirty="0">
            <a:solidFill>
              <a:sysClr val="window" lastClr="FFFFFF"/>
            </a:solidFill>
            <a:latin typeface="Calibri" panose="020F0502020204030204"/>
            <a:ea typeface="+mn-ea"/>
            <a:cs typeface="+mn-cs"/>
          </a:endParaRPr>
        </a:p>
      </dgm:t>
    </dgm:pt>
    <dgm:pt modelId="{27D6AB46-69FA-4377-B860-0B1D56A48E92}" type="parTrans" cxnId="{9476F1B6-B136-49D9-BB7B-B881E2FB9364}">
      <dgm:prSet/>
      <dgm:spPr/>
      <dgm:t>
        <a:bodyPr/>
        <a:lstStyle/>
        <a:p>
          <a:endParaRPr lang="en-US" sz="1800"/>
        </a:p>
      </dgm:t>
    </dgm:pt>
    <dgm:pt modelId="{5E522585-50AE-4CDE-BD8E-EDD63010EBFE}" type="sibTrans" cxnId="{9476F1B6-B136-49D9-BB7B-B881E2FB9364}">
      <dgm:prSet/>
      <dgm:spPr/>
      <dgm:t>
        <a:bodyPr/>
        <a:lstStyle/>
        <a:p>
          <a:endParaRPr lang="en-US" sz="1800"/>
        </a:p>
      </dgm:t>
    </dgm:pt>
    <dgm:pt modelId="{82818D3D-BDAA-4555-B60E-E7C2914BF2B5}">
      <dgm:prSet custT="1"/>
      <dgm:spPr>
        <a:xfrm>
          <a:off x="0" y="3177930"/>
          <a:ext cx="5175384" cy="716040"/>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a:solidFill>
                <a:sysClr val="window" lastClr="FFFFFF"/>
              </a:solidFill>
              <a:latin typeface="Calibri" panose="020F0502020204030204"/>
              <a:ea typeface="+mn-ea"/>
              <a:cs typeface="+mn-cs"/>
            </a:rPr>
            <a:t>Survey on Lisson Green and with Fourth Feathers</a:t>
          </a:r>
          <a:endParaRPr lang="en-US" sz="1800">
            <a:solidFill>
              <a:sysClr val="window" lastClr="FFFFFF"/>
            </a:solidFill>
            <a:latin typeface="Calibri" panose="020F0502020204030204"/>
            <a:ea typeface="+mn-ea"/>
            <a:cs typeface="+mn-cs"/>
          </a:endParaRPr>
        </a:p>
      </dgm:t>
    </dgm:pt>
    <dgm:pt modelId="{41487EE3-941D-42C4-BB2D-71444C97C9A5}" type="parTrans" cxnId="{E546E223-86EF-4DAB-A539-F90C7F7862B8}">
      <dgm:prSet/>
      <dgm:spPr/>
      <dgm:t>
        <a:bodyPr/>
        <a:lstStyle/>
        <a:p>
          <a:endParaRPr lang="en-US" sz="1800"/>
        </a:p>
      </dgm:t>
    </dgm:pt>
    <dgm:pt modelId="{53B056C4-2DFA-4142-B922-3B59151647F1}" type="sibTrans" cxnId="{E546E223-86EF-4DAB-A539-F90C7F7862B8}">
      <dgm:prSet/>
      <dgm:spPr/>
      <dgm:t>
        <a:bodyPr/>
        <a:lstStyle/>
        <a:p>
          <a:endParaRPr lang="en-US" sz="1800"/>
        </a:p>
      </dgm:t>
    </dgm:pt>
    <dgm:pt modelId="{97878866-6A25-44A2-8D52-37C6A45F84A4}">
      <dgm:prSet custT="1"/>
      <dgm:spPr>
        <a:xfrm>
          <a:off x="0" y="3945810"/>
          <a:ext cx="5175384" cy="716040"/>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a:solidFill>
                <a:sysClr val="window" lastClr="FFFFFF"/>
              </a:solidFill>
              <a:latin typeface="Calibri" panose="020F0502020204030204"/>
              <a:ea typeface="+mn-ea"/>
              <a:cs typeface="+mn-cs"/>
            </a:rPr>
            <a:t>Helping Hands Community Network in Queens Park area</a:t>
          </a:r>
          <a:endParaRPr lang="en-US" sz="1800">
            <a:solidFill>
              <a:sysClr val="window" lastClr="FFFFFF"/>
            </a:solidFill>
            <a:latin typeface="Calibri" panose="020F0502020204030204"/>
            <a:ea typeface="+mn-ea"/>
            <a:cs typeface="+mn-cs"/>
          </a:endParaRPr>
        </a:p>
      </dgm:t>
    </dgm:pt>
    <dgm:pt modelId="{47978C49-286E-4957-BDD7-6C0D40A1DFF9}" type="parTrans" cxnId="{207CA22D-32E9-468D-9283-552AF7DEC6FA}">
      <dgm:prSet/>
      <dgm:spPr/>
      <dgm:t>
        <a:bodyPr/>
        <a:lstStyle/>
        <a:p>
          <a:endParaRPr lang="en-US" sz="1800"/>
        </a:p>
      </dgm:t>
    </dgm:pt>
    <dgm:pt modelId="{2E4A968D-36C4-4233-AEA5-A1D98E3BA3E4}" type="sibTrans" cxnId="{207CA22D-32E9-468D-9283-552AF7DEC6FA}">
      <dgm:prSet/>
      <dgm:spPr/>
      <dgm:t>
        <a:bodyPr/>
        <a:lstStyle/>
        <a:p>
          <a:endParaRPr lang="en-US" sz="1800"/>
        </a:p>
      </dgm:t>
    </dgm:pt>
    <dgm:pt modelId="{47B361D0-E11E-49AB-837C-158438B8BB87}">
      <dgm:prSet custT="1"/>
      <dgm:spPr>
        <a:xfrm>
          <a:off x="0" y="4713690"/>
          <a:ext cx="5175384" cy="716040"/>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dirty="0">
              <a:solidFill>
                <a:sysClr val="window" lastClr="FFFFFF"/>
              </a:solidFill>
              <a:latin typeface="Calibri" panose="020F0502020204030204"/>
              <a:ea typeface="+mn-ea"/>
              <a:cs typeface="+mn-cs"/>
            </a:rPr>
            <a:t>Linking with other youth engagement such as youth ambassadors, youth voice &amp; Youth Council</a:t>
          </a:r>
          <a:endParaRPr lang="en-US" sz="1800" dirty="0">
            <a:solidFill>
              <a:sysClr val="window" lastClr="FFFFFF"/>
            </a:solidFill>
            <a:latin typeface="Calibri" panose="020F0502020204030204"/>
            <a:ea typeface="+mn-ea"/>
            <a:cs typeface="+mn-cs"/>
          </a:endParaRPr>
        </a:p>
      </dgm:t>
    </dgm:pt>
    <dgm:pt modelId="{0E082CC3-F0C7-4B36-A844-303182F11336}" type="parTrans" cxnId="{6E87843D-10B9-4B9F-80AF-1B941FE30175}">
      <dgm:prSet/>
      <dgm:spPr/>
      <dgm:t>
        <a:bodyPr/>
        <a:lstStyle/>
        <a:p>
          <a:endParaRPr lang="en-US" sz="1800"/>
        </a:p>
      </dgm:t>
    </dgm:pt>
    <dgm:pt modelId="{D63C38B4-851A-4B81-B0CA-0378ED13291D}" type="sibTrans" cxnId="{6E87843D-10B9-4B9F-80AF-1B941FE30175}">
      <dgm:prSet/>
      <dgm:spPr/>
      <dgm:t>
        <a:bodyPr/>
        <a:lstStyle/>
        <a:p>
          <a:endParaRPr lang="en-US" sz="1800"/>
        </a:p>
      </dgm:t>
    </dgm:pt>
    <dgm:pt modelId="{061FA71D-78E2-4BA8-9C25-15990C6D61CC}" type="pres">
      <dgm:prSet presAssocID="{7DC7465B-5A9E-47E7-AFBD-7A30AE2767CA}" presName="linear" presStyleCnt="0">
        <dgm:presLayoutVars>
          <dgm:animLvl val="lvl"/>
          <dgm:resizeHandles val="exact"/>
        </dgm:presLayoutVars>
      </dgm:prSet>
      <dgm:spPr/>
    </dgm:pt>
    <dgm:pt modelId="{87B4DE4B-EC46-47A2-A330-00AB69AD5647}" type="pres">
      <dgm:prSet presAssocID="{ADF3B75E-1151-43CA-BF16-08E917E62561}" presName="parentText" presStyleLbl="node1" presStyleIdx="0" presStyleCnt="7">
        <dgm:presLayoutVars>
          <dgm:chMax val="0"/>
          <dgm:bulletEnabled val="1"/>
        </dgm:presLayoutVars>
      </dgm:prSet>
      <dgm:spPr/>
    </dgm:pt>
    <dgm:pt modelId="{688D0A1E-56CD-4C78-9C25-989D8D37EFA9}" type="pres">
      <dgm:prSet presAssocID="{6B9077BD-FA3C-49EC-822F-14812108FFBB}" presName="spacer" presStyleCnt="0"/>
      <dgm:spPr/>
    </dgm:pt>
    <dgm:pt modelId="{51C2DFB3-80E4-49CF-A6B9-11313106BF41}" type="pres">
      <dgm:prSet presAssocID="{9EC534CE-FAC6-4083-926B-5C95605B90E8}" presName="parentText" presStyleLbl="node1" presStyleIdx="1" presStyleCnt="7">
        <dgm:presLayoutVars>
          <dgm:chMax val="0"/>
          <dgm:bulletEnabled val="1"/>
        </dgm:presLayoutVars>
      </dgm:prSet>
      <dgm:spPr/>
    </dgm:pt>
    <dgm:pt modelId="{FF545B2D-F5BF-40EC-BF1C-42F6270C5782}" type="pres">
      <dgm:prSet presAssocID="{D2264C65-A619-4EF5-A030-0C95853DA368}" presName="spacer" presStyleCnt="0"/>
      <dgm:spPr/>
    </dgm:pt>
    <dgm:pt modelId="{41147B97-C3FA-4002-8521-9FCFC53D1FE3}" type="pres">
      <dgm:prSet presAssocID="{E65311B4-8E5C-4B71-92F9-3D23170D1883}" presName="parentText" presStyleLbl="node1" presStyleIdx="2" presStyleCnt="7">
        <dgm:presLayoutVars>
          <dgm:chMax val="0"/>
          <dgm:bulletEnabled val="1"/>
        </dgm:presLayoutVars>
      </dgm:prSet>
      <dgm:spPr/>
    </dgm:pt>
    <dgm:pt modelId="{9EE24C66-CFD4-4BFC-8780-013F75616892}" type="pres">
      <dgm:prSet presAssocID="{544E525A-2A6F-4CA5-85D6-65F5A0518D7B}" presName="spacer" presStyleCnt="0"/>
      <dgm:spPr/>
    </dgm:pt>
    <dgm:pt modelId="{ACA6CEB9-7641-4988-B1CF-0C47F09BDB1D}" type="pres">
      <dgm:prSet presAssocID="{5FEFBA35-02EF-4875-A69C-9A068C47A3EA}" presName="parentText" presStyleLbl="node1" presStyleIdx="3" presStyleCnt="7">
        <dgm:presLayoutVars>
          <dgm:chMax val="0"/>
          <dgm:bulletEnabled val="1"/>
        </dgm:presLayoutVars>
      </dgm:prSet>
      <dgm:spPr/>
    </dgm:pt>
    <dgm:pt modelId="{52ABD280-8329-4A57-9C30-B0DD0E851DCD}" type="pres">
      <dgm:prSet presAssocID="{5E522585-50AE-4CDE-BD8E-EDD63010EBFE}" presName="spacer" presStyleCnt="0"/>
      <dgm:spPr/>
    </dgm:pt>
    <dgm:pt modelId="{E0E5BD4C-95A2-4193-9DA3-E9C616EA89AA}" type="pres">
      <dgm:prSet presAssocID="{82818D3D-BDAA-4555-B60E-E7C2914BF2B5}" presName="parentText" presStyleLbl="node1" presStyleIdx="4" presStyleCnt="7">
        <dgm:presLayoutVars>
          <dgm:chMax val="0"/>
          <dgm:bulletEnabled val="1"/>
        </dgm:presLayoutVars>
      </dgm:prSet>
      <dgm:spPr/>
    </dgm:pt>
    <dgm:pt modelId="{49D6418A-0A5A-4666-A091-50561994F602}" type="pres">
      <dgm:prSet presAssocID="{53B056C4-2DFA-4142-B922-3B59151647F1}" presName="spacer" presStyleCnt="0"/>
      <dgm:spPr/>
    </dgm:pt>
    <dgm:pt modelId="{1F9877B4-4AD0-45AE-84B0-F2F5790DE96A}" type="pres">
      <dgm:prSet presAssocID="{97878866-6A25-44A2-8D52-37C6A45F84A4}" presName="parentText" presStyleLbl="node1" presStyleIdx="5" presStyleCnt="7">
        <dgm:presLayoutVars>
          <dgm:chMax val="0"/>
          <dgm:bulletEnabled val="1"/>
        </dgm:presLayoutVars>
      </dgm:prSet>
      <dgm:spPr/>
    </dgm:pt>
    <dgm:pt modelId="{06AC94ED-9CA3-4682-ADE5-BF2040ACA9E2}" type="pres">
      <dgm:prSet presAssocID="{2E4A968D-36C4-4233-AEA5-A1D98E3BA3E4}" presName="spacer" presStyleCnt="0"/>
      <dgm:spPr/>
    </dgm:pt>
    <dgm:pt modelId="{62204675-7587-47A9-9228-5853F83E17DB}" type="pres">
      <dgm:prSet presAssocID="{47B361D0-E11E-49AB-837C-158438B8BB87}" presName="parentText" presStyleLbl="node1" presStyleIdx="6" presStyleCnt="7">
        <dgm:presLayoutVars>
          <dgm:chMax val="0"/>
          <dgm:bulletEnabled val="1"/>
        </dgm:presLayoutVars>
      </dgm:prSet>
      <dgm:spPr/>
    </dgm:pt>
  </dgm:ptLst>
  <dgm:cxnLst>
    <dgm:cxn modelId="{3F97BB11-8139-474F-92CB-109FE50B18CB}" type="presOf" srcId="{5FEFBA35-02EF-4875-A69C-9A068C47A3EA}" destId="{ACA6CEB9-7641-4988-B1CF-0C47F09BDB1D}" srcOrd="0" destOrd="0" presId="urn:microsoft.com/office/officeart/2005/8/layout/vList2"/>
    <dgm:cxn modelId="{E546E223-86EF-4DAB-A539-F90C7F7862B8}" srcId="{7DC7465B-5A9E-47E7-AFBD-7A30AE2767CA}" destId="{82818D3D-BDAA-4555-B60E-E7C2914BF2B5}" srcOrd="4" destOrd="0" parTransId="{41487EE3-941D-42C4-BB2D-71444C97C9A5}" sibTransId="{53B056C4-2DFA-4142-B922-3B59151647F1}"/>
    <dgm:cxn modelId="{207CA22D-32E9-468D-9283-552AF7DEC6FA}" srcId="{7DC7465B-5A9E-47E7-AFBD-7A30AE2767CA}" destId="{97878866-6A25-44A2-8D52-37C6A45F84A4}" srcOrd="5" destOrd="0" parTransId="{47978C49-286E-4957-BDD7-6C0D40A1DFF9}" sibTransId="{2E4A968D-36C4-4233-AEA5-A1D98E3BA3E4}"/>
    <dgm:cxn modelId="{6E87843D-10B9-4B9F-80AF-1B941FE30175}" srcId="{7DC7465B-5A9E-47E7-AFBD-7A30AE2767CA}" destId="{47B361D0-E11E-49AB-837C-158438B8BB87}" srcOrd="6" destOrd="0" parTransId="{0E082CC3-F0C7-4B36-A844-303182F11336}" sibTransId="{D63C38B4-851A-4B81-B0CA-0378ED13291D}"/>
    <dgm:cxn modelId="{C1E77862-B8D9-453C-A7FC-4A8981E593E5}" srcId="{7DC7465B-5A9E-47E7-AFBD-7A30AE2767CA}" destId="{E65311B4-8E5C-4B71-92F9-3D23170D1883}" srcOrd="2" destOrd="0" parTransId="{BF5E94FE-B980-4A33-925E-B24104AA62B8}" sibTransId="{544E525A-2A6F-4CA5-85D6-65F5A0518D7B}"/>
    <dgm:cxn modelId="{02A8A565-3293-4EF7-A021-DFAE1E4E0727}" type="presOf" srcId="{E65311B4-8E5C-4B71-92F9-3D23170D1883}" destId="{41147B97-C3FA-4002-8521-9FCFC53D1FE3}" srcOrd="0" destOrd="0" presId="urn:microsoft.com/office/officeart/2005/8/layout/vList2"/>
    <dgm:cxn modelId="{4DE45C47-7DCB-496B-AFBD-9472986CE873}" srcId="{7DC7465B-5A9E-47E7-AFBD-7A30AE2767CA}" destId="{ADF3B75E-1151-43CA-BF16-08E917E62561}" srcOrd="0" destOrd="0" parTransId="{B8152343-1805-47B5-BA15-BB25C445B581}" sibTransId="{6B9077BD-FA3C-49EC-822F-14812108FFBB}"/>
    <dgm:cxn modelId="{C125A383-5E21-428F-9456-9D087A7084E1}" type="presOf" srcId="{82818D3D-BDAA-4555-B60E-E7C2914BF2B5}" destId="{E0E5BD4C-95A2-4193-9DA3-E9C616EA89AA}" srcOrd="0" destOrd="0" presId="urn:microsoft.com/office/officeart/2005/8/layout/vList2"/>
    <dgm:cxn modelId="{9476F1B6-B136-49D9-BB7B-B881E2FB9364}" srcId="{7DC7465B-5A9E-47E7-AFBD-7A30AE2767CA}" destId="{5FEFBA35-02EF-4875-A69C-9A068C47A3EA}" srcOrd="3" destOrd="0" parTransId="{27D6AB46-69FA-4377-B860-0B1D56A48E92}" sibTransId="{5E522585-50AE-4CDE-BD8E-EDD63010EBFE}"/>
    <dgm:cxn modelId="{8F6E00D1-6915-4614-8F7F-453971DF19DE}" srcId="{7DC7465B-5A9E-47E7-AFBD-7A30AE2767CA}" destId="{9EC534CE-FAC6-4083-926B-5C95605B90E8}" srcOrd="1" destOrd="0" parTransId="{5E431179-6A49-4930-8F0B-F61D8B729ABB}" sibTransId="{D2264C65-A619-4EF5-A030-0C95853DA368}"/>
    <dgm:cxn modelId="{EEC973D5-BF8B-4A66-9817-45700383B696}" type="presOf" srcId="{47B361D0-E11E-49AB-837C-158438B8BB87}" destId="{62204675-7587-47A9-9228-5853F83E17DB}" srcOrd="0" destOrd="0" presId="urn:microsoft.com/office/officeart/2005/8/layout/vList2"/>
    <dgm:cxn modelId="{A34001F3-FBA0-4354-A488-D3082C3C56CD}" type="presOf" srcId="{97878866-6A25-44A2-8D52-37C6A45F84A4}" destId="{1F9877B4-4AD0-45AE-84B0-F2F5790DE96A}" srcOrd="0" destOrd="0" presId="urn:microsoft.com/office/officeart/2005/8/layout/vList2"/>
    <dgm:cxn modelId="{35E8B6FA-460E-4509-AF24-914D8DD71B4B}" type="presOf" srcId="{9EC534CE-FAC6-4083-926B-5C95605B90E8}" destId="{51C2DFB3-80E4-49CF-A6B9-11313106BF41}" srcOrd="0" destOrd="0" presId="urn:microsoft.com/office/officeart/2005/8/layout/vList2"/>
    <dgm:cxn modelId="{09AF8FFB-3C6D-45BA-B528-72FC7AD80341}" type="presOf" srcId="{7DC7465B-5A9E-47E7-AFBD-7A30AE2767CA}" destId="{061FA71D-78E2-4BA8-9C25-15990C6D61CC}" srcOrd="0" destOrd="0" presId="urn:microsoft.com/office/officeart/2005/8/layout/vList2"/>
    <dgm:cxn modelId="{01B866FF-8D26-4D6B-8B13-36A1CEBB9104}" type="presOf" srcId="{ADF3B75E-1151-43CA-BF16-08E917E62561}" destId="{87B4DE4B-EC46-47A2-A330-00AB69AD5647}" srcOrd="0" destOrd="0" presId="urn:microsoft.com/office/officeart/2005/8/layout/vList2"/>
    <dgm:cxn modelId="{E7AFB043-42EA-4C1B-92A9-E27D7AAD76E5}" type="presParOf" srcId="{061FA71D-78E2-4BA8-9C25-15990C6D61CC}" destId="{87B4DE4B-EC46-47A2-A330-00AB69AD5647}" srcOrd="0" destOrd="0" presId="urn:microsoft.com/office/officeart/2005/8/layout/vList2"/>
    <dgm:cxn modelId="{C0E645B9-45D9-47E4-AD31-848CFD999043}" type="presParOf" srcId="{061FA71D-78E2-4BA8-9C25-15990C6D61CC}" destId="{688D0A1E-56CD-4C78-9C25-989D8D37EFA9}" srcOrd="1" destOrd="0" presId="urn:microsoft.com/office/officeart/2005/8/layout/vList2"/>
    <dgm:cxn modelId="{C59EEE96-D71B-4449-B1E0-0E960AE823DE}" type="presParOf" srcId="{061FA71D-78E2-4BA8-9C25-15990C6D61CC}" destId="{51C2DFB3-80E4-49CF-A6B9-11313106BF41}" srcOrd="2" destOrd="0" presId="urn:microsoft.com/office/officeart/2005/8/layout/vList2"/>
    <dgm:cxn modelId="{AE068D66-A61A-442A-9E60-70670C3CC62A}" type="presParOf" srcId="{061FA71D-78E2-4BA8-9C25-15990C6D61CC}" destId="{FF545B2D-F5BF-40EC-BF1C-42F6270C5782}" srcOrd="3" destOrd="0" presId="urn:microsoft.com/office/officeart/2005/8/layout/vList2"/>
    <dgm:cxn modelId="{8A3DEDE7-ACF4-4A98-B598-BA2031FE90A2}" type="presParOf" srcId="{061FA71D-78E2-4BA8-9C25-15990C6D61CC}" destId="{41147B97-C3FA-4002-8521-9FCFC53D1FE3}" srcOrd="4" destOrd="0" presId="urn:microsoft.com/office/officeart/2005/8/layout/vList2"/>
    <dgm:cxn modelId="{A75E130A-C8CC-45A2-9878-94CEFFC57808}" type="presParOf" srcId="{061FA71D-78E2-4BA8-9C25-15990C6D61CC}" destId="{9EE24C66-CFD4-4BFC-8780-013F75616892}" srcOrd="5" destOrd="0" presId="urn:microsoft.com/office/officeart/2005/8/layout/vList2"/>
    <dgm:cxn modelId="{80BAE366-A560-4237-9E44-6436ADA877CF}" type="presParOf" srcId="{061FA71D-78E2-4BA8-9C25-15990C6D61CC}" destId="{ACA6CEB9-7641-4988-B1CF-0C47F09BDB1D}" srcOrd="6" destOrd="0" presId="urn:microsoft.com/office/officeart/2005/8/layout/vList2"/>
    <dgm:cxn modelId="{52AF2A86-8495-4DF8-8736-A078B98178F7}" type="presParOf" srcId="{061FA71D-78E2-4BA8-9C25-15990C6D61CC}" destId="{52ABD280-8329-4A57-9C30-B0DD0E851DCD}" srcOrd="7" destOrd="0" presId="urn:microsoft.com/office/officeart/2005/8/layout/vList2"/>
    <dgm:cxn modelId="{71374E04-6D01-4C7A-9277-0E83C2AFE727}" type="presParOf" srcId="{061FA71D-78E2-4BA8-9C25-15990C6D61CC}" destId="{E0E5BD4C-95A2-4193-9DA3-E9C616EA89AA}" srcOrd="8" destOrd="0" presId="urn:microsoft.com/office/officeart/2005/8/layout/vList2"/>
    <dgm:cxn modelId="{D01F51B3-D603-4265-8ACF-5C7822F1FF80}" type="presParOf" srcId="{061FA71D-78E2-4BA8-9C25-15990C6D61CC}" destId="{49D6418A-0A5A-4666-A091-50561994F602}" srcOrd="9" destOrd="0" presId="urn:microsoft.com/office/officeart/2005/8/layout/vList2"/>
    <dgm:cxn modelId="{CA96255E-E300-49A1-B9AD-C47FDDBC7249}" type="presParOf" srcId="{061FA71D-78E2-4BA8-9C25-15990C6D61CC}" destId="{1F9877B4-4AD0-45AE-84B0-F2F5790DE96A}" srcOrd="10" destOrd="0" presId="urn:microsoft.com/office/officeart/2005/8/layout/vList2"/>
    <dgm:cxn modelId="{F47EE2E7-AE72-4328-88F8-9C725C0D18CC}" type="presParOf" srcId="{061FA71D-78E2-4BA8-9C25-15990C6D61CC}" destId="{06AC94ED-9CA3-4682-ADE5-BF2040ACA9E2}" srcOrd="11" destOrd="0" presId="urn:microsoft.com/office/officeart/2005/8/layout/vList2"/>
    <dgm:cxn modelId="{924C96F9-A305-45FC-83EC-EEE85A53BC45}" type="presParOf" srcId="{061FA71D-78E2-4BA8-9C25-15990C6D61CC}" destId="{62204675-7587-47A9-9228-5853F83E17DB}" srcOrd="12"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C73EBF-2812-4CA1-85F7-62E35713563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EEA6E33-2382-4B2F-9674-344A086DC31F}">
      <dgm:prSet/>
      <dgm:spPr>
        <a:xfrm rot="10800000">
          <a:off x="1641395" y="2304"/>
          <a:ext cx="5578252" cy="945389"/>
        </a:xfrm>
        <a:prstGeom prst="homePlate">
          <a:avLst/>
        </a:prstGeom>
        <a:solidFill>
          <a:srgbClr val="ED7D31"/>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a:solidFill>
                <a:sysClr val="window" lastClr="FFFFFF"/>
              </a:solidFill>
              <a:latin typeface="Arial" panose="020B0604020202020204"/>
              <a:ea typeface="+mn-ea"/>
              <a:cs typeface="+mn-cs"/>
            </a:rPr>
            <a:t>1,677</a:t>
          </a:r>
          <a:r>
            <a:rPr lang="en-GB">
              <a:solidFill>
                <a:sysClr val="window" lastClr="FFFFFF"/>
              </a:solidFill>
              <a:latin typeface="Arial" panose="020B0604020202020204"/>
              <a:ea typeface="+mn-ea"/>
              <a:cs typeface="+mn-cs"/>
            </a:rPr>
            <a:t> responses in total</a:t>
          </a:r>
        </a:p>
      </dgm:t>
    </dgm:pt>
    <dgm:pt modelId="{87E2F11C-5828-4060-9A8B-1C2BB2D73137}" type="parTrans" cxnId="{58F88688-7AF8-41ED-9DE1-47B405F0F1CC}">
      <dgm:prSet/>
      <dgm:spPr/>
      <dgm:t>
        <a:bodyPr/>
        <a:lstStyle/>
        <a:p>
          <a:endParaRPr lang="en-GB"/>
        </a:p>
      </dgm:t>
    </dgm:pt>
    <dgm:pt modelId="{4A6A91EF-5CC2-47DE-B498-012ED60DB02F}" type="sibTrans" cxnId="{58F88688-7AF8-41ED-9DE1-47B405F0F1CC}">
      <dgm:prSet/>
      <dgm:spPr/>
      <dgm:t>
        <a:bodyPr/>
        <a:lstStyle/>
        <a:p>
          <a:endParaRPr lang="en-GB"/>
        </a:p>
      </dgm:t>
    </dgm:pt>
    <dgm:pt modelId="{A310CCB8-0A24-4DA0-A3FE-549A10E4BDED}">
      <dgm:prSet/>
      <dgm:spPr>
        <a:xfrm rot="10800000">
          <a:off x="1641395" y="1229898"/>
          <a:ext cx="5578252" cy="945389"/>
        </a:xfrm>
        <a:prstGeom prst="homePlate">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Arial" panose="020B0604020202020204"/>
              <a:ea typeface="+mn-ea"/>
              <a:cs typeface="+mn-cs"/>
            </a:rPr>
            <a:t>765 online responses</a:t>
          </a:r>
        </a:p>
      </dgm:t>
    </dgm:pt>
    <dgm:pt modelId="{80AC2C1B-CB0E-4FE5-BD4C-D7FD811E441F}" type="parTrans" cxnId="{675379CC-FA59-4A9B-A73C-0A95B6C44E38}">
      <dgm:prSet/>
      <dgm:spPr/>
      <dgm:t>
        <a:bodyPr/>
        <a:lstStyle/>
        <a:p>
          <a:endParaRPr lang="en-GB"/>
        </a:p>
      </dgm:t>
    </dgm:pt>
    <dgm:pt modelId="{431BBB5E-526B-4AF5-BE0F-5C660EB3B01B}" type="sibTrans" cxnId="{675379CC-FA59-4A9B-A73C-0A95B6C44E38}">
      <dgm:prSet/>
      <dgm:spPr/>
      <dgm:t>
        <a:bodyPr/>
        <a:lstStyle/>
        <a:p>
          <a:endParaRPr lang="en-GB"/>
        </a:p>
      </dgm:t>
    </dgm:pt>
    <dgm:pt modelId="{9435AF8C-1380-485C-8369-FE23F4E0FF3B}">
      <dgm:prSet/>
      <dgm:spPr>
        <a:xfrm rot="10800000">
          <a:off x="1641395" y="2457493"/>
          <a:ext cx="5578252" cy="945389"/>
        </a:xfrm>
        <a:prstGeom prst="homePlate">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Arial" panose="020B0604020202020204"/>
              <a:ea typeface="+mn-ea"/>
              <a:cs typeface="+mn-cs"/>
            </a:rPr>
            <a:t>912 responses by post</a:t>
          </a:r>
        </a:p>
      </dgm:t>
    </dgm:pt>
    <dgm:pt modelId="{91F1CFA7-97A2-4053-8C37-FAFB25492D43}" type="parTrans" cxnId="{C7876336-AF51-4DA7-A895-681B5B144DA8}">
      <dgm:prSet/>
      <dgm:spPr/>
      <dgm:t>
        <a:bodyPr/>
        <a:lstStyle/>
        <a:p>
          <a:endParaRPr lang="en-GB"/>
        </a:p>
      </dgm:t>
    </dgm:pt>
    <dgm:pt modelId="{EBBAD38F-93FF-4554-A023-3165C113195D}" type="sibTrans" cxnId="{C7876336-AF51-4DA7-A895-681B5B144DA8}">
      <dgm:prSet/>
      <dgm:spPr/>
      <dgm:t>
        <a:bodyPr/>
        <a:lstStyle/>
        <a:p>
          <a:endParaRPr lang="en-GB"/>
        </a:p>
      </dgm:t>
    </dgm:pt>
    <dgm:pt modelId="{41A36F8C-DE38-47D3-A725-7590776AE118}" type="pres">
      <dgm:prSet presAssocID="{5FC73EBF-2812-4CA1-85F7-62E357135633}" presName="linearFlow" presStyleCnt="0">
        <dgm:presLayoutVars>
          <dgm:dir/>
          <dgm:resizeHandles val="exact"/>
        </dgm:presLayoutVars>
      </dgm:prSet>
      <dgm:spPr/>
    </dgm:pt>
    <dgm:pt modelId="{D174CE74-3CA4-4C6B-A309-DC01F45D3363}" type="pres">
      <dgm:prSet presAssocID="{8EEA6E33-2382-4B2F-9674-344A086DC31F}" presName="composite" presStyleCnt="0"/>
      <dgm:spPr/>
    </dgm:pt>
    <dgm:pt modelId="{95F69BEB-D431-411C-9E5B-B5C2BDD02D8F}" type="pres">
      <dgm:prSet presAssocID="{8EEA6E33-2382-4B2F-9674-344A086DC31F}" presName="imgShp" presStyleLbl="fgImgPlace1" presStyleIdx="0" presStyleCnt="3"/>
      <dgm:spPr>
        <a:xfrm>
          <a:off x="1168701" y="2304"/>
          <a:ext cx="945389" cy="9453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Business Growth"/>
        </a:ext>
      </dgm:extLst>
    </dgm:pt>
    <dgm:pt modelId="{C3567CEB-CFCA-4933-9347-DA14584701FB}" type="pres">
      <dgm:prSet presAssocID="{8EEA6E33-2382-4B2F-9674-344A086DC31F}" presName="txShp" presStyleLbl="node1" presStyleIdx="0" presStyleCnt="3">
        <dgm:presLayoutVars>
          <dgm:bulletEnabled val="1"/>
        </dgm:presLayoutVars>
      </dgm:prSet>
      <dgm:spPr/>
    </dgm:pt>
    <dgm:pt modelId="{CD6F4274-C94D-4045-90BA-237BB2481E4C}" type="pres">
      <dgm:prSet presAssocID="{4A6A91EF-5CC2-47DE-B498-012ED60DB02F}" presName="spacing" presStyleCnt="0"/>
      <dgm:spPr/>
    </dgm:pt>
    <dgm:pt modelId="{AB5DA5B7-1517-4E96-AB9E-0102FFF9BD46}" type="pres">
      <dgm:prSet presAssocID="{A310CCB8-0A24-4DA0-A3FE-549A10E4BDED}" presName="composite" presStyleCnt="0"/>
      <dgm:spPr/>
    </dgm:pt>
    <dgm:pt modelId="{E6297FE4-6846-4D15-A9D4-1FE7F33B8C34}" type="pres">
      <dgm:prSet presAssocID="{A310CCB8-0A24-4DA0-A3FE-549A10E4BDED}" presName="imgShp" presStyleLbl="fgImgPlace1" presStyleIdx="1" presStyleCnt="3"/>
      <dgm:spPr>
        <a:xfrm>
          <a:off x="1168701" y="1229898"/>
          <a:ext cx="945389" cy="94538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Internet"/>
        </a:ext>
      </dgm:extLst>
    </dgm:pt>
    <dgm:pt modelId="{05C45E3F-554A-46E8-B33D-070F28E5EEF3}" type="pres">
      <dgm:prSet presAssocID="{A310CCB8-0A24-4DA0-A3FE-549A10E4BDED}" presName="txShp" presStyleLbl="node1" presStyleIdx="1" presStyleCnt="3">
        <dgm:presLayoutVars>
          <dgm:bulletEnabled val="1"/>
        </dgm:presLayoutVars>
      </dgm:prSet>
      <dgm:spPr/>
    </dgm:pt>
    <dgm:pt modelId="{4C8AE780-F41D-4A85-89D3-5098F0E8D2D7}" type="pres">
      <dgm:prSet presAssocID="{431BBB5E-526B-4AF5-BE0F-5C660EB3B01B}" presName="spacing" presStyleCnt="0"/>
      <dgm:spPr/>
    </dgm:pt>
    <dgm:pt modelId="{D24252F4-A73B-446E-94B2-83D78F976CF9}" type="pres">
      <dgm:prSet presAssocID="{9435AF8C-1380-485C-8369-FE23F4E0FF3B}" presName="composite" presStyleCnt="0"/>
      <dgm:spPr/>
    </dgm:pt>
    <dgm:pt modelId="{12255322-F4E8-4599-9800-8E50F51BB973}" type="pres">
      <dgm:prSet presAssocID="{9435AF8C-1380-485C-8369-FE23F4E0FF3B}" presName="imgShp" presStyleLbl="fgImgPlace1" presStyleIdx="2" presStyleCnt="3"/>
      <dgm:spPr>
        <a:xfrm>
          <a:off x="1168701" y="2457493"/>
          <a:ext cx="945389" cy="94538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Open envelope"/>
        </a:ext>
      </dgm:extLst>
    </dgm:pt>
    <dgm:pt modelId="{A3AB9E9D-9900-47EF-A12A-FFAEAD8910C8}" type="pres">
      <dgm:prSet presAssocID="{9435AF8C-1380-485C-8369-FE23F4E0FF3B}" presName="txShp" presStyleLbl="node1" presStyleIdx="2" presStyleCnt="3">
        <dgm:presLayoutVars>
          <dgm:bulletEnabled val="1"/>
        </dgm:presLayoutVars>
      </dgm:prSet>
      <dgm:spPr/>
    </dgm:pt>
  </dgm:ptLst>
  <dgm:cxnLst>
    <dgm:cxn modelId="{C7876336-AF51-4DA7-A895-681B5B144DA8}" srcId="{5FC73EBF-2812-4CA1-85F7-62E357135633}" destId="{9435AF8C-1380-485C-8369-FE23F4E0FF3B}" srcOrd="2" destOrd="0" parTransId="{91F1CFA7-97A2-4053-8C37-FAFB25492D43}" sibTransId="{EBBAD38F-93FF-4554-A023-3165C113195D}"/>
    <dgm:cxn modelId="{4C7EEB86-6526-48C9-8EF0-3C4942C6F4B7}" type="presOf" srcId="{5FC73EBF-2812-4CA1-85F7-62E357135633}" destId="{41A36F8C-DE38-47D3-A725-7590776AE118}" srcOrd="0" destOrd="0" presId="urn:microsoft.com/office/officeart/2005/8/layout/vList3"/>
    <dgm:cxn modelId="{58F88688-7AF8-41ED-9DE1-47B405F0F1CC}" srcId="{5FC73EBF-2812-4CA1-85F7-62E357135633}" destId="{8EEA6E33-2382-4B2F-9674-344A086DC31F}" srcOrd="0" destOrd="0" parTransId="{87E2F11C-5828-4060-9A8B-1C2BB2D73137}" sibTransId="{4A6A91EF-5CC2-47DE-B498-012ED60DB02F}"/>
    <dgm:cxn modelId="{675379CC-FA59-4A9B-A73C-0A95B6C44E38}" srcId="{5FC73EBF-2812-4CA1-85F7-62E357135633}" destId="{A310CCB8-0A24-4DA0-A3FE-549A10E4BDED}" srcOrd="1" destOrd="0" parTransId="{80AC2C1B-CB0E-4FE5-BD4C-D7FD811E441F}" sibTransId="{431BBB5E-526B-4AF5-BE0F-5C660EB3B01B}"/>
    <dgm:cxn modelId="{7F1E39E3-A817-4E99-B66C-4D36FC87B7D8}" type="presOf" srcId="{9435AF8C-1380-485C-8369-FE23F4E0FF3B}" destId="{A3AB9E9D-9900-47EF-A12A-FFAEAD8910C8}" srcOrd="0" destOrd="0" presId="urn:microsoft.com/office/officeart/2005/8/layout/vList3"/>
    <dgm:cxn modelId="{3486B1F0-E6A5-4DE8-AFEC-A65E2DE20577}" type="presOf" srcId="{A310CCB8-0A24-4DA0-A3FE-549A10E4BDED}" destId="{05C45E3F-554A-46E8-B33D-070F28E5EEF3}" srcOrd="0" destOrd="0" presId="urn:microsoft.com/office/officeart/2005/8/layout/vList3"/>
    <dgm:cxn modelId="{B555BCFE-4903-425B-87F5-B7B23A6EE1FD}" type="presOf" srcId="{8EEA6E33-2382-4B2F-9674-344A086DC31F}" destId="{C3567CEB-CFCA-4933-9347-DA14584701FB}" srcOrd="0" destOrd="0" presId="urn:microsoft.com/office/officeart/2005/8/layout/vList3"/>
    <dgm:cxn modelId="{CECED970-B1E7-4564-A7CB-BC6521ADF83F}" type="presParOf" srcId="{41A36F8C-DE38-47D3-A725-7590776AE118}" destId="{D174CE74-3CA4-4C6B-A309-DC01F45D3363}" srcOrd="0" destOrd="0" presId="urn:microsoft.com/office/officeart/2005/8/layout/vList3"/>
    <dgm:cxn modelId="{86B1392B-FB6C-4E7D-A980-235D659C2EFF}" type="presParOf" srcId="{D174CE74-3CA4-4C6B-A309-DC01F45D3363}" destId="{95F69BEB-D431-411C-9E5B-B5C2BDD02D8F}" srcOrd="0" destOrd="0" presId="urn:microsoft.com/office/officeart/2005/8/layout/vList3"/>
    <dgm:cxn modelId="{401ED2C8-6E7F-4306-9FDA-8C86EF8A2D6A}" type="presParOf" srcId="{D174CE74-3CA4-4C6B-A309-DC01F45D3363}" destId="{C3567CEB-CFCA-4933-9347-DA14584701FB}" srcOrd="1" destOrd="0" presId="urn:microsoft.com/office/officeart/2005/8/layout/vList3"/>
    <dgm:cxn modelId="{D7C95E4A-4A04-474D-8A9C-7B87169F179B}" type="presParOf" srcId="{41A36F8C-DE38-47D3-A725-7590776AE118}" destId="{CD6F4274-C94D-4045-90BA-237BB2481E4C}" srcOrd="1" destOrd="0" presId="urn:microsoft.com/office/officeart/2005/8/layout/vList3"/>
    <dgm:cxn modelId="{57D158DD-54F2-40A1-820C-149B82D18288}" type="presParOf" srcId="{41A36F8C-DE38-47D3-A725-7590776AE118}" destId="{AB5DA5B7-1517-4E96-AB9E-0102FFF9BD46}" srcOrd="2" destOrd="0" presId="urn:microsoft.com/office/officeart/2005/8/layout/vList3"/>
    <dgm:cxn modelId="{2540844D-7C36-45FA-800D-26D74680FB68}" type="presParOf" srcId="{AB5DA5B7-1517-4E96-AB9E-0102FFF9BD46}" destId="{E6297FE4-6846-4D15-A9D4-1FE7F33B8C34}" srcOrd="0" destOrd="0" presId="urn:microsoft.com/office/officeart/2005/8/layout/vList3"/>
    <dgm:cxn modelId="{909C786F-B9AB-4AB6-A299-ED870809CF56}" type="presParOf" srcId="{AB5DA5B7-1517-4E96-AB9E-0102FFF9BD46}" destId="{05C45E3F-554A-46E8-B33D-070F28E5EEF3}" srcOrd="1" destOrd="0" presId="urn:microsoft.com/office/officeart/2005/8/layout/vList3"/>
    <dgm:cxn modelId="{72B981BD-2998-4154-B876-69BFEF45EC5F}" type="presParOf" srcId="{41A36F8C-DE38-47D3-A725-7590776AE118}" destId="{4C8AE780-F41D-4A85-89D3-5098F0E8D2D7}" srcOrd="3" destOrd="0" presId="urn:microsoft.com/office/officeart/2005/8/layout/vList3"/>
    <dgm:cxn modelId="{F69A562D-AC28-4F53-A9CC-1DEC523EF605}" type="presParOf" srcId="{41A36F8C-DE38-47D3-A725-7590776AE118}" destId="{D24252F4-A73B-446E-94B2-83D78F976CF9}" srcOrd="4" destOrd="0" presId="urn:microsoft.com/office/officeart/2005/8/layout/vList3"/>
    <dgm:cxn modelId="{21336226-1DD1-459A-8715-72A831493ED2}" type="presParOf" srcId="{D24252F4-A73B-446E-94B2-83D78F976CF9}" destId="{12255322-F4E8-4599-9800-8E50F51BB973}" srcOrd="0" destOrd="0" presId="urn:microsoft.com/office/officeart/2005/8/layout/vList3"/>
    <dgm:cxn modelId="{E4E37DDA-90DA-4AB0-B3BF-BBD71E516153}" type="presParOf" srcId="{D24252F4-A73B-446E-94B2-83D78F976CF9}" destId="{A3AB9E9D-9900-47EF-A12A-FFAEAD8910C8}"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0BFE8A-B483-49E3-BBCE-9E20B90C4C0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2C3838A4-494E-4F30-9A43-37DD3562CD9F}">
      <dgm:prSet/>
      <dgm:spPr>
        <a:xfrm>
          <a:off x="0" y="2503525"/>
          <a:ext cx="4044462" cy="1099800"/>
        </a:xfrm>
        <a:prstGeom prst="roundRect">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Arial" panose="020B0604020202020204"/>
              <a:ea typeface="+mn-ea"/>
              <a:cs typeface="+mn-cs"/>
            </a:rPr>
            <a:t>Central 33%</a:t>
          </a:r>
        </a:p>
      </dgm:t>
    </dgm:pt>
    <dgm:pt modelId="{F85CD606-BC5C-4B80-B38E-75E4127A9B3D}" type="parTrans" cxnId="{CB3F29EA-EE06-4688-A4E0-51298E215BB6}">
      <dgm:prSet/>
      <dgm:spPr/>
      <dgm:t>
        <a:bodyPr/>
        <a:lstStyle/>
        <a:p>
          <a:endParaRPr lang="en-GB"/>
        </a:p>
      </dgm:t>
    </dgm:pt>
    <dgm:pt modelId="{D6E0E2D1-0B0E-44AA-A08C-538FB9FE96F9}" type="sibTrans" cxnId="{CB3F29EA-EE06-4688-A4E0-51298E215BB6}">
      <dgm:prSet/>
      <dgm:spPr/>
      <dgm:t>
        <a:bodyPr/>
        <a:lstStyle/>
        <a:p>
          <a:endParaRPr lang="en-GB"/>
        </a:p>
      </dgm:t>
    </dgm:pt>
    <dgm:pt modelId="{B9DF8D8B-FB15-46DB-96E7-1DC44DC7C88C}">
      <dgm:prSet/>
      <dgm:spPr>
        <a:xfrm>
          <a:off x="0" y="33205"/>
          <a:ext cx="4044462" cy="1099800"/>
        </a:xfrm>
        <a:prstGeom prst="roundRect">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Arial" panose="020B0604020202020204"/>
              <a:ea typeface="+mn-ea"/>
              <a:cs typeface="+mn-cs"/>
            </a:rPr>
            <a:t>North 13%</a:t>
          </a:r>
        </a:p>
      </dgm:t>
    </dgm:pt>
    <dgm:pt modelId="{F5E2BB4F-6EB4-43E9-AD48-CC9699F4A82C}" type="parTrans" cxnId="{5253CC51-8DAE-46FE-9F42-9A70CD5680CA}">
      <dgm:prSet/>
      <dgm:spPr/>
      <dgm:t>
        <a:bodyPr/>
        <a:lstStyle/>
        <a:p>
          <a:endParaRPr lang="en-GB"/>
        </a:p>
      </dgm:t>
    </dgm:pt>
    <dgm:pt modelId="{96C9E748-F576-477E-86FF-AC43098E6595}" type="sibTrans" cxnId="{5253CC51-8DAE-46FE-9F42-9A70CD5680CA}">
      <dgm:prSet/>
      <dgm:spPr/>
      <dgm:t>
        <a:bodyPr/>
        <a:lstStyle/>
        <a:p>
          <a:endParaRPr lang="en-GB"/>
        </a:p>
      </dgm:t>
    </dgm:pt>
    <dgm:pt modelId="{4CBC5D44-6C15-460A-B7F4-675BEDA318BD}">
      <dgm:prSet/>
      <dgm:spPr>
        <a:xfrm>
          <a:off x="0" y="3738685"/>
          <a:ext cx="4044462" cy="1099800"/>
        </a:xfrm>
        <a:prstGeom prst="roundRect">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Arial" panose="020B0604020202020204"/>
              <a:ea typeface="+mn-ea"/>
              <a:cs typeface="+mn-cs"/>
            </a:rPr>
            <a:t>South 35%</a:t>
          </a:r>
        </a:p>
      </dgm:t>
    </dgm:pt>
    <dgm:pt modelId="{745F9B7F-3942-4165-8809-9658174CF2F9}" type="parTrans" cxnId="{C8559BF0-1D44-43A5-8446-CD53F362F599}">
      <dgm:prSet/>
      <dgm:spPr/>
      <dgm:t>
        <a:bodyPr/>
        <a:lstStyle/>
        <a:p>
          <a:endParaRPr lang="en-GB"/>
        </a:p>
      </dgm:t>
    </dgm:pt>
    <dgm:pt modelId="{37F38987-1C41-4EBF-B3C4-C5634EAB381B}" type="sibTrans" cxnId="{C8559BF0-1D44-43A5-8446-CD53F362F599}">
      <dgm:prSet/>
      <dgm:spPr/>
      <dgm:t>
        <a:bodyPr/>
        <a:lstStyle/>
        <a:p>
          <a:endParaRPr lang="en-GB"/>
        </a:p>
      </dgm:t>
    </dgm:pt>
    <dgm:pt modelId="{9544E81F-3477-4CC4-9DA1-50A6F8884C91}">
      <dgm:prSet/>
      <dgm:spPr>
        <a:xfrm>
          <a:off x="0" y="1268365"/>
          <a:ext cx="4044462" cy="1099800"/>
        </a:xfrm>
        <a:prstGeom prst="roundRect">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Arial" panose="020B0604020202020204"/>
              <a:ea typeface="+mn-ea"/>
              <a:cs typeface="+mn-cs"/>
            </a:rPr>
            <a:t>West 19%</a:t>
          </a:r>
        </a:p>
      </dgm:t>
    </dgm:pt>
    <dgm:pt modelId="{87705C39-54A3-406E-A77B-0633EFE72A79}" type="parTrans" cxnId="{DEAC35F6-DEC7-4536-B526-9CB35EF476A3}">
      <dgm:prSet/>
      <dgm:spPr/>
      <dgm:t>
        <a:bodyPr/>
        <a:lstStyle/>
        <a:p>
          <a:endParaRPr lang="en-GB"/>
        </a:p>
      </dgm:t>
    </dgm:pt>
    <dgm:pt modelId="{EBB98208-265D-424F-B525-5BD4504F33E3}" type="sibTrans" cxnId="{DEAC35F6-DEC7-4536-B526-9CB35EF476A3}">
      <dgm:prSet/>
      <dgm:spPr/>
      <dgm:t>
        <a:bodyPr/>
        <a:lstStyle/>
        <a:p>
          <a:endParaRPr lang="en-GB"/>
        </a:p>
      </dgm:t>
    </dgm:pt>
    <dgm:pt modelId="{D71AA4B4-7828-4AE1-9709-A91EC48B95C4}" type="pres">
      <dgm:prSet presAssocID="{CC0BFE8A-B483-49E3-BBCE-9E20B90C4C09}" presName="linear" presStyleCnt="0">
        <dgm:presLayoutVars>
          <dgm:animLvl val="lvl"/>
          <dgm:resizeHandles val="exact"/>
        </dgm:presLayoutVars>
      </dgm:prSet>
      <dgm:spPr/>
    </dgm:pt>
    <dgm:pt modelId="{5B03288F-04F2-48A2-A219-B4DD349B1A5B}" type="pres">
      <dgm:prSet presAssocID="{B9DF8D8B-FB15-46DB-96E7-1DC44DC7C88C}" presName="parentText" presStyleLbl="node1" presStyleIdx="0" presStyleCnt="4">
        <dgm:presLayoutVars>
          <dgm:chMax val="0"/>
          <dgm:bulletEnabled val="1"/>
        </dgm:presLayoutVars>
      </dgm:prSet>
      <dgm:spPr/>
    </dgm:pt>
    <dgm:pt modelId="{486F3764-E005-4A18-9084-A799F33C3CBA}" type="pres">
      <dgm:prSet presAssocID="{96C9E748-F576-477E-86FF-AC43098E6595}" presName="spacer" presStyleCnt="0"/>
      <dgm:spPr/>
    </dgm:pt>
    <dgm:pt modelId="{EF3D1DBE-1835-4117-9026-AE138880C983}" type="pres">
      <dgm:prSet presAssocID="{9544E81F-3477-4CC4-9DA1-50A6F8884C91}" presName="parentText" presStyleLbl="node1" presStyleIdx="1" presStyleCnt="4">
        <dgm:presLayoutVars>
          <dgm:chMax val="0"/>
          <dgm:bulletEnabled val="1"/>
        </dgm:presLayoutVars>
      </dgm:prSet>
      <dgm:spPr/>
    </dgm:pt>
    <dgm:pt modelId="{F373C675-E4EE-4097-A0FA-66896B4D54A5}" type="pres">
      <dgm:prSet presAssocID="{EBB98208-265D-424F-B525-5BD4504F33E3}" presName="spacer" presStyleCnt="0"/>
      <dgm:spPr/>
    </dgm:pt>
    <dgm:pt modelId="{B2E5AC0E-2C23-4EE4-BBF8-F9E8C93A587D}" type="pres">
      <dgm:prSet presAssocID="{2C3838A4-494E-4F30-9A43-37DD3562CD9F}" presName="parentText" presStyleLbl="node1" presStyleIdx="2" presStyleCnt="4">
        <dgm:presLayoutVars>
          <dgm:chMax val="0"/>
          <dgm:bulletEnabled val="1"/>
        </dgm:presLayoutVars>
      </dgm:prSet>
      <dgm:spPr/>
    </dgm:pt>
    <dgm:pt modelId="{7AF7D971-41D7-4DAE-AABB-361CCA84300E}" type="pres">
      <dgm:prSet presAssocID="{D6E0E2D1-0B0E-44AA-A08C-538FB9FE96F9}" presName="spacer" presStyleCnt="0"/>
      <dgm:spPr/>
    </dgm:pt>
    <dgm:pt modelId="{0936DFA6-C163-497D-BE79-59BB1DF58D1F}" type="pres">
      <dgm:prSet presAssocID="{4CBC5D44-6C15-460A-B7F4-675BEDA318BD}" presName="parentText" presStyleLbl="node1" presStyleIdx="3" presStyleCnt="4">
        <dgm:presLayoutVars>
          <dgm:chMax val="0"/>
          <dgm:bulletEnabled val="1"/>
        </dgm:presLayoutVars>
      </dgm:prSet>
      <dgm:spPr/>
    </dgm:pt>
  </dgm:ptLst>
  <dgm:cxnLst>
    <dgm:cxn modelId="{93B05118-3BAD-4C84-B030-4FF02B3A3681}" type="presOf" srcId="{B9DF8D8B-FB15-46DB-96E7-1DC44DC7C88C}" destId="{5B03288F-04F2-48A2-A219-B4DD349B1A5B}" srcOrd="0" destOrd="0" presId="urn:microsoft.com/office/officeart/2005/8/layout/vList2"/>
    <dgm:cxn modelId="{8EE72734-5494-41DF-979A-A37D338EB481}" type="presOf" srcId="{9544E81F-3477-4CC4-9DA1-50A6F8884C91}" destId="{EF3D1DBE-1835-4117-9026-AE138880C983}" srcOrd="0" destOrd="0" presId="urn:microsoft.com/office/officeart/2005/8/layout/vList2"/>
    <dgm:cxn modelId="{5253CC51-8DAE-46FE-9F42-9A70CD5680CA}" srcId="{CC0BFE8A-B483-49E3-BBCE-9E20B90C4C09}" destId="{B9DF8D8B-FB15-46DB-96E7-1DC44DC7C88C}" srcOrd="0" destOrd="0" parTransId="{F5E2BB4F-6EB4-43E9-AD48-CC9699F4A82C}" sibTransId="{96C9E748-F576-477E-86FF-AC43098E6595}"/>
    <dgm:cxn modelId="{E17A9D73-B688-4E3D-8D00-5F6E1D10BA32}" type="presOf" srcId="{4CBC5D44-6C15-460A-B7F4-675BEDA318BD}" destId="{0936DFA6-C163-497D-BE79-59BB1DF58D1F}" srcOrd="0" destOrd="0" presId="urn:microsoft.com/office/officeart/2005/8/layout/vList2"/>
    <dgm:cxn modelId="{56221F75-CF15-493F-A595-34482FB442E5}" type="presOf" srcId="{CC0BFE8A-B483-49E3-BBCE-9E20B90C4C09}" destId="{D71AA4B4-7828-4AE1-9709-A91EC48B95C4}" srcOrd="0" destOrd="0" presId="urn:microsoft.com/office/officeart/2005/8/layout/vList2"/>
    <dgm:cxn modelId="{B89331A9-4229-47DD-B268-1F3EC38CA2BC}" type="presOf" srcId="{2C3838A4-494E-4F30-9A43-37DD3562CD9F}" destId="{B2E5AC0E-2C23-4EE4-BBF8-F9E8C93A587D}" srcOrd="0" destOrd="0" presId="urn:microsoft.com/office/officeart/2005/8/layout/vList2"/>
    <dgm:cxn modelId="{CB3F29EA-EE06-4688-A4E0-51298E215BB6}" srcId="{CC0BFE8A-B483-49E3-BBCE-9E20B90C4C09}" destId="{2C3838A4-494E-4F30-9A43-37DD3562CD9F}" srcOrd="2" destOrd="0" parTransId="{F85CD606-BC5C-4B80-B38E-75E4127A9B3D}" sibTransId="{D6E0E2D1-0B0E-44AA-A08C-538FB9FE96F9}"/>
    <dgm:cxn modelId="{C8559BF0-1D44-43A5-8446-CD53F362F599}" srcId="{CC0BFE8A-B483-49E3-BBCE-9E20B90C4C09}" destId="{4CBC5D44-6C15-460A-B7F4-675BEDA318BD}" srcOrd="3" destOrd="0" parTransId="{745F9B7F-3942-4165-8809-9658174CF2F9}" sibTransId="{37F38987-1C41-4EBF-B3C4-C5634EAB381B}"/>
    <dgm:cxn modelId="{DEAC35F6-DEC7-4536-B526-9CB35EF476A3}" srcId="{CC0BFE8A-B483-49E3-BBCE-9E20B90C4C09}" destId="{9544E81F-3477-4CC4-9DA1-50A6F8884C91}" srcOrd="1" destOrd="0" parTransId="{87705C39-54A3-406E-A77B-0633EFE72A79}" sibTransId="{EBB98208-265D-424F-B525-5BD4504F33E3}"/>
    <dgm:cxn modelId="{AEB6E215-7E00-4613-9DD4-F7B122CA632D}" type="presParOf" srcId="{D71AA4B4-7828-4AE1-9709-A91EC48B95C4}" destId="{5B03288F-04F2-48A2-A219-B4DD349B1A5B}" srcOrd="0" destOrd="0" presId="urn:microsoft.com/office/officeart/2005/8/layout/vList2"/>
    <dgm:cxn modelId="{1BD85E00-A6B5-47CE-82A0-A50752C505E8}" type="presParOf" srcId="{D71AA4B4-7828-4AE1-9709-A91EC48B95C4}" destId="{486F3764-E005-4A18-9084-A799F33C3CBA}" srcOrd="1" destOrd="0" presId="urn:microsoft.com/office/officeart/2005/8/layout/vList2"/>
    <dgm:cxn modelId="{E147F026-171C-488D-BE59-77B2FDD62965}" type="presParOf" srcId="{D71AA4B4-7828-4AE1-9709-A91EC48B95C4}" destId="{EF3D1DBE-1835-4117-9026-AE138880C983}" srcOrd="2" destOrd="0" presId="urn:microsoft.com/office/officeart/2005/8/layout/vList2"/>
    <dgm:cxn modelId="{A811FEBF-8FE6-4D2A-8FBF-DE90907E358B}" type="presParOf" srcId="{D71AA4B4-7828-4AE1-9709-A91EC48B95C4}" destId="{F373C675-E4EE-4097-A0FA-66896B4D54A5}" srcOrd="3" destOrd="0" presId="urn:microsoft.com/office/officeart/2005/8/layout/vList2"/>
    <dgm:cxn modelId="{56625B0D-2083-4236-8774-C12452D289DB}" type="presParOf" srcId="{D71AA4B4-7828-4AE1-9709-A91EC48B95C4}" destId="{B2E5AC0E-2C23-4EE4-BBF8-F9E8C93A587D}" srcOrd="4" destOrd="0" presId="urn:microsoft.com/office/officeart/2005/8/layout/vList2"/>
    <dgm:cxn modelId="{CB3D80E1-278C-455F-9D64-13397B6D4E46}" type="presParOf" srcId="{D71AA4B4-7828-4AE1-9709-A91EC48B95C4}" destId="{7AF7D971-41D7-4DAE-AABB-361CCA84300E}" srcOrd="5" destOrd="0" presId="urn:microsoft.com/office/officeart/2005/8/layout/vList2"/>
    <dgm:cxn modelId="{C7633083-EEB0-4894-8752-B372F409CFD7}" type="presParOf" srcId="{D71AA4B4-7828-4AE1-9709-A91EC48B95C4}" destId="{0936DFA6-C163-497D-BE79-59BB1DF58D1F}" srcOrd="6"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04EF8-381F-4F2C-B6CC-C4C8C8C771AE}">
      <dsp:nvSpPr>
        <dsp:cNvPr id="0" name=""/>
        <dsp:cNvSpPr/>
      </dsp:nvSpPr>
      <dsp:spPr>
        <a:xfrm>
          <a:off x="583250" y="5403"/>
          <a:ext cx="2723732" cy="1876651"/>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549" t="-2904" r="13549" b="-2904"/>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6981CAB2-D46E-4775-882E-85FDA836A896}">
      <dsp:nvSpPr>
        <dsp:cNvPr id="0" name=""/>
        <dsp:cNvSpPr/>
      </dsp:nvSpPr>
      <dsp:spPr>
        <a:xfrm>
          <a:off x="494565" y="188205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rtl="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Resident Group Briefings </a:t>
          </a:r>
          <a:endParaRPr lang="en-GB" sz="1200" kern="1200" dirty="0">
            <a:solidFill>
              <a:srgbClr val="000000">
                <a:hueOff val="0"/>
                <a:satOff val="0"/>
                <a:lumOff val="0"/>
                <a:alphaOff val="0"/>
              </a:srgbClr>
            </a:solidFill>
            <a:latin typeface="Arial"/>
            <a:ea typeface="+mn-ea"/>
            <a:cs typeface="+mn-cs"/>
          </a:endParaRPr>
        </a:p>
      </dsp:txBody>
      <dsp:txXfrm>
        <a:off x="494565" y="1882055"/>
        <a:ext cx="2723732" cy="1010504"/>
      </dsp:txXfrm>
    </dsp:sp>
    <dsp:sp modelId="{B98A0963-E112-4EB4-9C8F-AAF89357A3FE}">
      <dsp:nvSpPr>
        <dsp:cNvPr id="0" name=""/>
        <dsp:cNvSpPr/>
      </dsp:nvSpPr>
      <dsp:spPr>
        <a:xfrm>
          <a:off x="3579470" y="5403"/>
          <a:ext cx="2723732" cy="1876651"/>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A61F97E8-E4E2-457B-9EB3-C547FEA41E02}">
      <dsp:nvSpPr>
        <dsp:cNvPr id="0" name=""/>
        <dsp:cNvSpPr/>
      </dsp:nvSpPr>
      <dsp:spPr>
        <a:xfrm>
          <a:off x="3490785" y="188205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Resident group support, grants and governance</a:t>
          </a:r>
        </a:p>
      </dsp:txBody>
      <dsp:txXfrm>
        <a:off x="3490785" y="1882055"/>
        <a:ext cx="2723732" cy="1010504"/>
      </dsp:txXfrm>
    </dsp:sp>
    <dsp:sp modelId="{22C669E7-84B6-4555-9723-55199B0235AE}">
      <dsp:nvSpPr>
        <dsp:cNvPr id="0" name=""/>
        <dsp:cNvSpPr/>
      </dsp:nvSpPr>
      <dsp:spPr>
        <a:xfrm>
          <a:off x="6575691" y="5403"/>
          <a:ext cx="2723732" cy="1876651"/>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A8C614B2-293E-44FC-944B-AADDAE63D174}">
      <dsp:nvSpPr>
        <dsp:cNvPr id="0" name=""/>
        <dsp:cNvSpPr/>
      </dsp:nvSpPr>
      <dsp:spPr>
        <a:xfrm>
          <a:off x="6487006" y="188205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Community events</a:t>
          </a:r>
          <a:endParaRPr lang="en-GB" sz="1200" kern="1200" dirty="0">
            <a:solidFill>
              <a:srgbClr val="000000">
                <a:hueOff val="0"/>
                <a:satOff val="0"/>
                <a:lumOff val="0"/>
                <a:alphaOff val="0"/>
              </a:srgbClr>
            </a:solidFill>
            <a:latin typeface="Arial"/>
            <a:ea typeface="+mn-ea"/>
            <a:cs typeface="+mn-cs"/>
          </a:endParaRPr>
        </a:p>
      </dsp:txBody>
      <dsp:txXfrm>
        <a:off x="6487006" y="1882055"/>
        <a:ext cx="2723732" cy="1010504"/>
      </dsp:txXfrm>
    </dsp:sp>
    <dsp:sp modelId="{C29E4A6F-AA15-451E-8061-88F8704AAEED}">
      <dsp:nvSpPr>
        <dsp:cNvPr id="0" name=""/>
        <dsp:cNvSpPr/>
      </dsp:nvSpPr>
      <dsp:spPr>
        <a:xfrm>
          <a:off x="9571911" y="5403"/>
          <a:ext cx="2723732" cy="1876651"/>
        </a:xfrm>
        <a:prstGeom prst="round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23000" b="-23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0958E8F6-C849-4065-ADF7-A75E1C6F189D}">
      <dsp:nvSpPr>
        <dsp:cNvPr id="0" name=""/>
        <dsp:cNvSpPr/>
      </dsp:nvSpPr>
      <dsp:spPr>
        <a:xfrm>
          <a:off x="9483227" y="188205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rtl="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Consulting on policy reviews</a:t>
          </a:r>
        </a:p>
      </dsp:txBody>
      <dsp:txXfrm>
        <a:off x="9483227" y="1882055"/>
        <a:ext cx="2723732" cy="1010504"/>
      </dsp:txXfrm>
    </dsp:sp>
    <dsp:sp modelId="{16919D39-2E99-4E0B-9155-EF3F7C93650E}">
      <dsp:nvSpPr>
        <dsp:cNvPr id="0" name=""/>
        <dsp:cNvSpPr/>
      </dsp:nvSpPr>
      <dsp:spPr>
        <a:xfrm>
          <a:off x="12479447" y="5403"/>
          <a:ext cx="2723732" cy="1876651"/>
        </a:xfrm>
        <a:prstGeom prst="roundRect">
          <a:avLst/>
        </a:prstGeom>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3549" t="-2904" r="13549" b="-2904"/>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319E3E52-341B-435D-BE26-EE97700933A3}">
      <dsp:nvSpPr>
        <dsp:cNvPr id="0" name=""/>
        <dsp:cNvSpPr/>
      </dsp:nvSpPr>
      <dsp:spPr>
        <a:xfrm>
          <a:off x="12479447" y="188205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Testing new IT systems</a:t>
          </a:r>
          <a:endParaRPr lang="en-GB" sz="1200" kern="1200" dirty="0">
            <a:solidFill>
              <a:srgbClr val="000000">
                <a:hueOff val="0"/>
                <a:satOff val="0"/>
                <a:lumOff val="0"/>
                <a:alphaOff val="0"/>
              </a:srgbClr>
            </a:solidFill>
            <a:latin typeface="Arial"/>
            <a:ea typeface="+mn-ea"/>
            <a:cs typeface="+mn-cs"/>
          </a:endParaRPr>
        </a:p>
      </dsp:txBody>
      <dsp:txXfrm>
        <a:off x="12479447" y="1882055"/>
        <a:ext cx="2723732" cy="1010504"/>
      </dsp:txXfrm>
    </dsp:sp>
    <dsp:sp modelId="{CD3B6F82-CF5A-43E2-ABC6-144CE0B42829}">
      <dsp:nvSpPr>
        <dsp:cNvPr id="0" name=""/>
        <dsp:cNvSpPr/>
      </dsp:nvSpPr>
      <dsp:spPr>
        <a:xfrm>
          <a:off x="494565" y="3164933"/>
          <a:ext cx="2723732" cy="1876651"/>
        </a:xfrm>
        <a:prstGeom prst="roundRect">
          <a:avLst/>
        </a:prstGeom>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13549" t="-2904" r="13549" b="-2904"/>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845AA43E-059F-473D-9CB1-D0A3C94AE852}">
      <dsp:nvSpPr>
        <dsp:cNvPr id="0" name=""/>
        <dsp:cNvSpPr/>
      </dsp:nvSpPr>
      <dsp:spPr>
        <a:xfrm>
          <a:off x="494565" y="504158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Supporting Young people and sports</a:t>
          </a:r>
        </a:p>
      </dsp:txBody>
      <dsp:txXfrm>
        <a:off x="494565" y="5041585"/>
        <a:ext cx="2723732" cy="1010504"/>
      </dsp:txXfrm>
    </dsp:sp>
    <dsp:sp modelId="{2048B915-DD31-4C9D-AA30-23253B0F4589}">
      <dsp:nvSpPr>
        <dsp:cNvPr id="0" name=""/>
        <dsp:cNvSpPr/>
      </dsp:nvSpPr>
      <dsp:spPr>
        <a:xfrm>
          <a:off x="3490785" y="3164933"/>
          <a:ext cx="2723732" cy="1876651"/>
        </a:xfrm>
        <a:prstGeom prst="roundRect">
          <a:avLst/>
        </a:prstGeom>
        <a:blipFill dpi="0" rotWithShape="1">
          <a:blip xmlns:r="http://schemas.openxmlformats.org/officeDocument/2006/relationships" r:embed="rId13">
            <a:extLst>
              <a:ext uri="{96DAC541-7B7A-43D3-8B79-37D633B846F1}">
                <asvg:svgBlip xmlns:asvg="http://schemas.microsoft.com/office/drawing/2016/SVG/main" r:embed="rId14"/>
              </a:ext>
            </a:extLst>
          </a:blip>
          <a:srcRect/>
          <a:stretch>
            <a:fillRect l="13549" t="-2904" r="13549" b="-2904"/>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C43AEB9E-F791-48DF-80B7-0B29BC348231}">
      <dsp:nvSpPr>
        <dsp:cNvPr id="0" name=""/>
        <dsp:cNvSpPr/>
      </dsp:nvSpPr>
      <dsp:spPr>
        <a:xfrm>
          <a:off x="3490785" y="504158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Resident led community projects</a:t>
          </a:r>
          <a:endParaRPr lang="en-GB" sz="1200" kern="1200" dirty="0">
            <a:solidFill>
              <a:srgbClr val="000000">
                <a:hueOff val="0"/>
                <a:satOff val="0"/>
                <a:lumOff val="0"/>
                <a:alphaOff val="0"/>
              </a:srgbClr>
            </a:solidFill>
            <a:latin typeface="Arial"/>
            <a:ea typeface="+mn-ea"/>
            <a:cs typeface="+mn-cs"/>
          </a:endParaRPr>
        </a:p>
      </dsp:txBody>
      <dsp:txXfrm>
        <a:off x="3490785" y="5041585"/>
        <a:ext cx="2723732" cy="1010504"/>
      </dsp:txXfrm>
    </dsp:sp>
    <dsp:sp modelId="{4C146553-15DC-41ED-BDCD-39CC41EA5C8D}">
      <dsp:nvSpPr>
        <dsp:cNvPr id="0" name=""/>
        <dsp:cNvSpPr/>
      </dsp:nvSpPr>
      <dsp:spPr>
        <a:xfrm>
          <a:off x="6487006" y="3164933"/>
          <a:ext cx="2723732" cy="1876651"/>
        </a:xfrm>
        <a:prstGeom prst="round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t="-23000" b="-23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FC5E12-A807-478B-B893-9348B971AB1B}">
      <dsp:nvSpPr>
        <dsp:cNvPr id="0" name=""/>
        <dsp:cNvSpPr/>
      </dsp:nvSpPr>
      <dsp:spPr>
        <a:xfrm>
          <a:off x="6487006" y="504158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Working with our Key Lessees</a:t>
          </a:r>
        </a:p>
      </dsp:txBody>
      <dsp:txXfrm>
        <a:off x="6487006" y="5041585"/>
        <a:ext cx="2723732" cy="1010504"/>
      </dsp:txXfrm>
    </dsp:sp>
    <dsp:sp modelId="{C30A8B91-1DB6-4309-92AC-21F5C8477F70}">
      <dsp:nvSpPr>
        <dsp:cNvPr id="0" name=""/>
        <dsp:cNvSpPr/>
      </dsp:nvSpPr>
      <dsp:spPr>
        <a:xfrm>
          <a:off x="9483227" y="3164933"/>
          <a:ext cx="2723732" cy="1876651"/>
        </a:xfrm>
        <a:prstGeom prst="round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t="-23000" b="-23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B0E586CD-AFD1-417C-8DD9-A63D863AF1BC}">
      <dsp:nvSpPr>
        <dsp:cNvPr id="0" name=""/>
        <dsp:cNvSpPr/>
      </dsp:nvSpPr>
      <dsp:spPr>
        <a:xfrm>
          <a:off x="9483227" y="504158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Helping residents to influence major works</a:t>
          </a:r>
        </a:p>
      </dsp:txBody>
      <dsp:txXfrm>
        <a:off x="9483227" y="5041585"/>
        <a:ext cx="2723732" cy="1010504"/>
      </dsp:txXfrm>
    </dsp:sp>
    <dsp:sp modelId="{5790D58E-0320-49E8-8798-523B616647B9}">
      <dsp:nvSpPr>
        <dsp:cNvPr id="0" name=""/>
        <dsp:cNvSpPr/>
      </dsp:nvSpPr>
      <dsp:spPr>
        <a:xfrm>
          <a:off x="12479447" y="3164933"/>
          <a:ext cx="2723732" cy="1876651"/>
        </a:xfrm>
        <a:prstGeom prst="roundRect">
          <a:avLst/>
        </a:prstGeom>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t="-23000" b="-23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9557A69C-72C6-4DE7-8AA4-8E366B9B264A}">
      <dsp:nvSpPr>
        <dsp:cNvPr id="0" name=""/>
        <dsp:cNvSpPr/>
      </dsp:nvSpPr>
      <dsp:spPr>
        <a:xfrm>
          <a:off x="12479447" y="504158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City Wide Engagement</a:t>
          </a:r>
          <a:endParaRPr lang="en-GB" sz="1200" kern="1200" dirty="0">
            <a:solidFill>
              <a:srgbClr val="000000">
                <a:hueOff val="0"/>
                <a:satOff val="0"/>
                <a:lumOff val="0"/>
                <a:alphaOff val="0"/>
              </a:srgbClr>
            </a:solidFill>
            <a:latin typeface="Arial"/>
            <a:ea typeface="+mn-ea"/>
            <a:cs typeface="+mn-cs"/>
          </a:endParaRPr>
        </a:p>
      </dsp:txBody>
      <dsp:txXfrm>
        <a:off x="12479447" y="5041585"/>
        <a:ext cx="2723732" cy="1010504"/>
      </dsp:txXfrm>
    </dsp:sp>
    <dsp:sp modelId="{54256E63-DBC8-4D51-9D50-8FEFE13B3ECA}">
      <dsp:nvSpPr>
        <dsp:cNvPr id="0" name=""/>
        <dsp:cNvSpPr/>
      </dsp:nvSpPr>
      <dsp:spPr>
        <a:xfrm>
          <a:off x="2081360" y="6324463"/>
          <a:ext cx="2723732" cy="1876651"/>
        </a:xfrm>
        <a:prstGeom prst="roundRect">
          <a:avLst/>
        </a:prstGeom>
        <a:blipFill>
          <a:blip xmlns:r="http://schemas.openxmlformats.org/officeDocument/2006/relationships" r:embed="rId21">
            <a:extLst>
              <a:ext uri="{96DAC541-7B7A-43D3-8B79-37D633B846F1}">
                <asvg:svgBlip xmlns:asvg="http://schemas.microsoft.com/office/drawing/2016/SVG/main" r:embed="rId22"/>
              </a:ext>
            </a:extLst>
          </a:blip>
          <a:srcRect/>
          <a:stretch>
            <a:fillRect t="-23000" b="-23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BD2B5A7E-E850-49B8-BAC8-14AC9145B3CC}">
      <dsp:nvSpPr>
        <dsp:cNvPr id="0" name=""/>
        <dsp:cNvSpPr/>
      </dsp:nvSpPr>
      <dsp:spPr>
        <a:xfrm>
          <a:off x="1992675" y="820111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rtl="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New tech to reach wider audiences</a:t>
          </a:r>
        </a:p>
      </dsp:txBody>
      <dsp:txXfrm>
        <a:off x="1992675" y="8201115"/>
        <a:ext cx="2723732" cy="1010504"/>
      </dsp:txXfrm>
    </dsp:sp>
    <dsp:sp modelId="{1D843102-F923-4B98-9192-3FA8CFA0F117}">
      <dsp:nvSpPr>
        <dsp:cNvPr id="0" name=""/>
        <dsp:cNvSpPr/>
      </dsp:nvSpPr>
      <dsp:spPr>
        <a:xfrm>
          <a:off x="4988896" y="6324463"/>
          <a:ext cx="2723732" cy="1876651"/>
        </a:xfrm>
        <a:prstGeom prst="roundRect">
          <a:avLst/>
        </a:prstGeom>
        <a:blipFill>
          <a:blip xmlns:r="http://schemas.openxmlformats.org/officeDocument/2006/relationships" r:embed="rId23">
            <a:extLst>
              <a:ext uri="{96DAC541-7B7A-43D3-8B79-37D633B846F1}">
                <asvg:svgBlip xmlns:asvg="http://schemas.microsoft.com/office/drawing/2016/SVG/main" r:embed="rId24"/>
              </a:ext>
            </a:extLst>
          </a:blip>
          <a:srcRect/>
          <a:stretch>
            <a:fillRect t="-23000" b="-23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422A17-BCD8-4C19-8940-A70ED21384FE}">
      <dsp:nvSpPr>
        <dsp:cNvPr id="0" name=""/>
        <dsp:cNvSpPr/>
      </dsp:nvSpPr>
      <dsp:spPr>
        <a:xfrm>
          <a:off x="4988896" y="820111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Ensuring engagement is representative</a:t>
          </a:r>
        </a:p>
      </dsp:txBody>
      <dsp:txXfrm>
        <a:off x="4988896" y="8201115"/>
        <a:ext cx="2723732" cy="1010504"/>
      </dsp:txXfrm>
    </dsp:sp>
    <dsp:sp modelId="{C665E6DA-D461-4A8F-BEA9-2CD4B7E5002A}">
      <dsp:nvSpPr>
        <dsp:cNvPr id="0" name=""/>
        <dsp:cNvSpPr/>
      </dsp:nvSpPr>
      <dsp:spPr>
        <a:xfrm>
          <a:off x="7985116" y="6324463"/>
          <a:ext cx="2723732" cy="1876651"/>
        </a:xfrm>
        <a:prstGeom prst="roundRect">
          <a:avLst/>
        </a:prstGeom>
        <a:blipFill>
          <a:blip xmlns:r="http://schemas.openxmlformats.org/officeDocument/2006/relationships" r:embed="rId25">
            <a:extLst>
              <a:ext uri="{96DAC541-7B7A-43D3-8B79-37D633B846F1}">
                <asvg:svgBlip xmlns:asvg="http://schemas.microsoft.com/office/drawing/2016/SVG/main" r:embed="rId26"/>
              </a:ext>
            </a:extLst>
          </a:blip>
          <a:srcRect/>
          <a:stretch>
            <a:fillRect t="-23000" b="-23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C2EB6941-9433-44AE-BC64-8BAE52D35520}">
      <dsp:nvSpPr>
        <dsp:cNvPr id="0" name=""/>
        <dsp:cNvSpPr/>
      </dsp:nvSpPr>
      <dsp:spPr>
        <a:xfrm>
          <a:off x="7985116" y="820111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Offering options and choices</a:t>
          </a:r>
        </a:p>
      </dsp:txBody>
      <dsp:txXfrm>
        <a:off x="7985116" y="8201115"/>
        <a:ext cx="2723732" cy="1010504"/>
      </dsp:txXfrm>
    </dsp:sp>
    <dsp:sp modelId="{022A8958-4DB3-4885-8DFB-35702F387793}">
      <dsp:nvSpPr>
        <dsp:cNvPr id="0" name=""/>
        <dsp:cNvSpPr/>
      </dsp:nvSpPr>
      <dsp:spPr>
        <a:xfrm>
          <a:off x="10981337" y="6324463"/>
          <a:ext cx="2723732" cy="1876651"/>
        </a:xfrm>
        <a:prstGeom prst="roundRect">
          <a:avLst/>
        </a:prstGeom>
        <a:blipFill>
          <a:blip xmlns:r="http://schemas.openxmlformats.org/officeDocument/2006/relationships" r:embed="rId27">
            <a:extLst>
              <a:ext uri="{96DAC541-7B7A-43D3-8B79-37D633B846F1}">
                <asvg:svgBlip xmlns:asvg="http://schemas.microsoft.com/office/drawing/2016/SVG/main" r:embed="rId28"/>
              </a:ext>
            </a:extLst>
          </a:blip>
          <a:srcRect/>
          <a:stretch>
            <a:fillRect t="-23000" b="-23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582866-A1F0-4D9F-93C5-FB8A5C7DDE27}">
      <dsp:nvSpPr>
        <dsp:cNvPr id="0" name=""/>
        <dsp:cNvSpPr/>
      </dsp:nvSpPr>
      <dsp:spPr>
        <a:xfrm>
          <a:off x="10981337" y="8201115"/>
          <a:ext cx="2723732" cy="101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000000">
                  <a:hueOff val="0"/>
                  <a:satOff val="0"/>
                  <a:lumOff val="0"/>
                  <a:alphaOff val="0"/>
                </a:srgbClr>
              </a:solidFill>
              <a:latin typeface="Arial"/>
              <a:ea typeface="+mn-ea"/>
              <a:cs typeface="+mn-cs"/>
            </a:rPr>
            <a:t>Community Thursdays</a:t>
          </a:r>
        </a:p>
      </dsp:txBody>
      <dsp:txXfrm>
        <a:off x="10981337" y="8201115"/>
        <a:ext cx="2723732" cy="1010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4DE4B-EC46-47A2-A330-00AB69AD5647}">
      <dsp:nvSpPr>
        <dsp:cNvPr id="0" name=""/>
        <dsp:cNvSpPr/>
      </dsp:nvSpPr>
      <dsp:spPr>
        <a:xfrm>
          <a:off x="0" y="44031"/>
          <a:ext cx="12669621" cy="1216800"/>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solidFill>
                <a:sysClr val="window" lastClr="FFFFFF"/>
              </a:solidFill>
              <a:latin typeface="Calibri" panose="020F0502020204030204"/>
              <a:ea typeface="+mn-ea"/>
              <a:cs typeface="+mn-cs"/>
            </a:rPr>
            <a:t>Young people don’t generally want to be involved in RA’s!</a:t>
          </a:r>
          <a:endParaRPr lang="en-US" sz="1800" kern="1200">
            <a:solidFill>
              <a:sysClr val="window" lastClr="FFFFFF"/>
            </a:solidFill>
            <a:latin typeface="Calibri" panose="020F0502020204030204"/>
            <a:ea typeface="+mn-ea"/>
            <a:cs typeface="+mn-cs"/>
          </a:endParaRPr>
        </a:p>
      </dsp:txBody>
      <dsp:txXfrm>
        <a:off x="59399" y="103430"/>
        <a:ext cx="12550823" cy="1098002"/>
      </dsp:txXfrm>
    </dsp:sp>
    <dsp:sp modelId="{51C2DFB3-80E4-49CF-A6B9-11313106BF41}">
      <dsp:nvSpPr>
        <dsp:cNvPr id="0" name=""/>
        <dsp:cNvSpPr/>
      </dsp:nvSpPr>
      <dsp:spPr>
        <a:xfrm>
          <a:off x="0" y="1448031"/>
          <a:ext cx="12669621" cy="1216800"/>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solidFill>
                <a:sysClr val="window" lastClr="FFFFFF"/>
              </a:solidFill>
              <a:latin typeface="Calibri" panose="020F0502020204030204"/>
              <a:ea typeface="+mn-ea"/>
              <a:cs typeface="+mn-cs"/>
            </a:rPr>
            <a:t>Finding different ways to best engage</a:t>
          </a:r>
          <a:endParaRPr lang="en-US" sz="1800" kern="1200">
            <a:solidFill>
              <a:sysClr val="window" lastClr="FFFFFF"/>
            </a:solidFill>
            <a:latin typeface="Calibri" panose="020F0502020204030204"/>
            <a:ea typeface="+mn-ea"/>
            <a:cs typeface="+mn-cs"/>
          </a:endParaRPr>
        </a:p>
      </dsp:txBody>
      <dsp:txXfrm>
        <a:off x="59399" y="1507430"/>
        <a:ext cx="12550823" cy="1098002"/>
      </dsp:txXfrm>
    </dsp:sp>
    <dsp:sp modelId="{41147B97-C3FA-4002-8521-9FCFC53D1FE3}">
      <dsp:nvSpPr>
        <dsp:cNvPr id="0" name=""/>
        <dsp:cNvSpPr/>
      </dsp:nvSpPr>
      <dsp:spPr>
        <a:xfrm>
          <a:off x="0" y="2852031"/>
          <a:ext cx="12669621" cy="1216800"/>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solidFill>
                <a:sysClr val="window" lastClr="FFFFFF"/>
              </a:solidFill>
              <a:latin typeface="Calibri" panose="020F0502020204030204"/>
              <a:ea typeface="+mn-ea"/>
              <a:cs typeface="+mn-cs"/>
            </a:rPr>
            <a:t>Informal drops-ins and regular engagement at several youth clubs </a:t>
          </a:r>
          <a:endParaRPr lang="en-US" sz="1800" kern="1200" dirty="0">
            <a:solidFill>
              <a:sysClr val="window" lastClr="FFFFFF"/>
            </a:solidFill>
            <a:latin typeface="Calibri" panose="020F0502020204030204"/>
            <a:ea typeface="+mn-ea"/>
            <a:cs typeface="+mn-cs"/>
          </a:endParaRPr>
        </a:p>
      </dsp:txBody>
      <dsp:txXfrm>
        <a:off x="59399" y="2911430"/>
        <a:ext cx="12550823" cy="1098002"/>
      </dsp:txXfrm>
    </dsp:sp>
    <dsp:sp modelId="{ACA6CEB9-7641-4988-B1CF-0C47F09BDB1D}">
      <dsp:nvSpPr>
        <dsp:cNvPr id="0" name=""/>
        <dsp:cNvSpPr/>
      </dsp:nvSpPr>
      <dsp:spPr>
        <a:xfrm>
          <a:off x="0" y="4256031"/>
          <a:ext cx="12669621" cy="121680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solidFill>
                <a:sysClr val="window" lastClr="FFFFFF"/>
              </a:solidFill>
              <a:latin typeface="Calibri" panose="020F0502020204030204"/>
              <a:ea typeface="+mn-ea"/>
              <a:cs typeface="+mn-cs"/>
            </a:rPr>
            <a:t>Finding relevant local issues to engage smaller core groups, e.g. on Churchill </a:t>
          </a:r>
          <a:endParaRPr lang="en-US" sz="1800" kern="1200" dirty="0">
            <a:solidFill>
              <a:sysClr val="window" lastClr="FFFFFF"/>
            </a:solidFill>
            <a:latin typeface="Calibri" panose="020F0502020204030204"/>
            <a:ea typeface="+mn-ea"/>
            <a:cs typeface="+mn-cs"/>
          </a:endParaRPr>
        </a:p>
      </dsp:txBody>
      <dsp:txXfrm>
        <a:off x="59399" y="4315430"/>
        <a:ext cx="12550823" cy="1098002"/>
      </dsp:txXfrm>
    </dsp:sp>
    <dsp:sp modelId="{E0E5BD4C-95A2-4193-9DA3-E9C616EA89AA}">
      <dsp:nvSpPr>
        <dsp:cNvPr id="0" name=""/>
        <dsp:cNvSpPr/>
      </dsp:nvSpPr>
      <dsp:spPr>
        <a:xfrm>
          <a:off x="0" y="5660031"/>
          <a:ext cx="12669621" cy="1216800"/>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solidFill>
                <a:sysClr val="window" lastClr="FFFFFF"/>
              </a:solidFill>
              <a:latin typeface="Calibri" panose="020F0502020204030204"/>
              <a:ea typeface="+mn-ea"/>
              <a:cs typeface="+mn-cs"/>
            </a:rPr>
            <a:t>Survey on Lisson Green and with Fourth Feathers</a:t>
          </a:r>
          <a:endParaRPr lang="en-US" sz="1800" kern="1200">
            <a:solidFill>
              <a:sysClr val="window" lastClr="FFFFFF"/>
            </a:solidFill>
            <a:latin typeface="Calibri" panose="020F0502020204030204"/>
            <a:ea typeface="+mn-ea"/>
            <a:cs typeface="+mn-cs"/>
          </a:endParaRPr>
        </a:p>
      </dsp:txBody>
      <dsp:txXfrm>
        <a:off x="59399" y="5719430"/>
        <a:ext cx="12550823" cy="1098002"/>
      </dsp:txXfrm>
    </dsp:sp>
    <dsp:sp modelId="{1F9877B4-4AD0-45AE-84B0-F2F5790DE96A}">
      <dsp:nvSpPr>
        <dsp:cNvPr id="0" name=""/>
        <dsp:cNvSpPr/>
      </dsp:nvSpPr>
      <dsp:spPr>
        <a:xfrm>
          <a:off x="0" y="7064031"/>
          <a:ext cx="12669621" cy="1216800"/>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solidFill>
                <a:sysClr val="window" lastClr="FFFFFF"/>
              </a:solidFill>
              <a:latin typeface="Calibri" panose="020F0502020204030204"/>
              <a:ea typeface="+mn-ea"/>
              <a:cs typeface="+mn-cs"/>
            </a:rPr>
            <a:t>Helping Hands Community Network in Queens Park area</a:t>
          </a:r>
          <a:endParaRPr lang="en-US" sz="1800" kern="1200">
            <a:solidFill>
              <a:sysClr val="window" lastClr="FFFFFF"/>
            </a:solidFill>
            <a:latin typeface="Calibri" panose="020F0502020204030204"/>
            <a:ea typeface="+mn-ea"/>
            <a:cs typeface="+mn-cs"/>
          </a:endParaRPr>
        </a:p>
      </dsp:txBody>
      <dsp:txXfrm>
        <a:off x="59399" y="7123430"/>
        <a:ext cx="12550823" cy="1098002"/>
      </dsp:txXfrm>
    </dsp:sp>
    <dsp:sp modelId="{62204675-7587-47A9-9228-5853F83E17DB}">
      <dsp:nvSpPr>
        <dsp:cNvPr id="0" name=""/>
        <dsp:cNvSpPr/>
      </dsp:nvSpPr>
      <dsp:spPr>
        <a:xfrm>
          <a:off x="0" y="8468031"/>
          <a:ext cx="12669621" cy="1216800"/>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solidFill>
                <a:sysClr val="window" lastClr="FFFFFF"/>
              </a:solidFill>
              <a:latin typeface="Calibri" panose="020F0502020204030204"/>
              <a:ea typeface="+mn-ea"/>
              <a:cs typeface="+mn-cs"/>
            </a:rPr>
            <a:t>Linking with other youth engagement such as youth ambassadors, youth voice &amp; Youth Council</a:t>
          </a:r>
          <a:endParaRPr lang="en-US" sz="1800" kern="1200" dirty="0">
            <a:solidFill>
              <a:sysClr val="window" lastClr="FFFFFF"/>
            </a:solidFill>
            <a:latin typeface="Calibri" panose="020F0502020204030204"/>
            <a:ea typeface="+mn-ea"/>
            <a:cs typeface="+mn-cs"/>
          </a:endParaRPr>
        </a:p>
      </dsp:txBody>
      <dsp:txXfrm>
        <a:off x="59399" y="8527430"/>
        <a:ext cx="12550823"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67CEB-CFCA-4933-9347-DA14584701FB}">
      <dsp:nvSpPr>
        <dsp:cNvPr id="0" name=""/>
        <dsp:cNvSpPr/>
      </dsp:nvSpPr>
      <dsp:spPr>
        <a:xfrm rot="10800000">
          <a:off x="2060962" y="419"/>
          <a:ext cx="7207784" cy="981871"/>
        </a:xfrm>
        <a:prstGeom prst="homePlate">
          <a:avLst/>
        </a:prstGeom>
        <a:solidFill>
          <a:srgbClr val="ED7D3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78" tIns="171450" rIns="320040" bIns="171450" numCol="1" spcCol="1270" anchor="ctr" anchorCtr="0">
          <a:noAutofit/>
        </a:bodyPr>
        <a:lstStyle/>
        <a:p>
          <a:pPr marL="0" lvl="0" indent="0" algn="ctr" defTabSz="2000250">
            <a:lnSpc>
              <a:spcPct val="90000"/>
            </a:lnSpc>
            <a:spcBef>
              <a:spcPct val="0"/>
            </a:spcBef>
            <a:spcAft>
              <a:spcPct val="35000"/>
            </a:spcAft>
            <a:buNone/>
          </a:pPr>
          <a:r>
            <a:rPr lang="en-GB" sz="4500" b="1" kern="1200">
              <a:solidFill>
                <a:sysClr val="window" lastClr="FFFFFF"/>
              </a:solidFill>
              <a:latin typeface="Arial" panose="020B0604020202020204"/>
              <a:ea typeface="+mn-ea"/>
              <a:cs typeface="+mn-cs"/>
            </a:rPr>
            <a:t>1,677</a:t>
          </a:r>
          <a:r>
            <a:rPr lang="en-GB" sz="4500" kern="1200">
              <a:solidFill>
                <a:sysClr val="window" lastClr="FFFFFF"/>
              </a:solidFill>
              <a:latin typeface="Arial" panose="020B0604020202020204"/>
              <a:ea typeface="+mn-ea"/>
              <a:cs typeface="+mn-cs"/>
            </a:rPr>
            <a:t> responses in total</a:t>
          </a:r>
        </a:p>
      </dsp:txBody>
      <dsp:txXfrm rot="10800000">
        <a:off x="2306430" y="419"/>
        <a:ext cx="6962316" cy="981871"/>
      </dsp:txXfrm>
    </dsp:sp>
    <dsp:sp modelId="{95F69BEB-D431-411C-9E5B-B5C2BDD02D8F}">
      <dsp:nvSpPr>
        <dsp:cNvPr id="0" name=""/>
        <dsp:cNvSpPr/>
      </dsp:nvSpPr>
      <dsp:spPr>
        <a:xfrm>
          <a:off x="1570026" y="419"/>
          <a:ext cx="981871" cy="98187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5C45E3F-554A-46E8-B33D-070F28E5EEF3}">
      <dsp:nvSpPr>
        <dsp:cNvPr id="0" name=""/>
        <dsp:cNvSpPr/>
      </dsp:nvSpPr>
      <dsp:spPr>
        <a:xfrm rot="10800000">
          <a:off x="2060962" y="1227759"/>
          <a:ext cx="7207784" cy="981871"/>
        </a:xfrm>
        <a:prstGeom prst="homePlate">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78" tIns="171450" rIns="320040" bIns="171450" numCol="1" spcCol="1270" anchor="ctr" anchorCtr="0">
          <a:noAutofit/>
        </a:bodyPr>
        <a:lstStyle/>
        <a:p>
          <a:pPr marL="0" lvl="0" indent="0" algn="ctr" defTabSz="2000250">
            <a:lnSpc>
              <a:spcPct val="90000"/>
            </a:lnSpc>
            <a:spcBef>
              <a:spcPct val="0"/>
            </a:spcBef>
            <a:spcAft>
              <a:spcPct val="35000"/>
            </a:spcAft>
            <a:buNone/>
          </a:pPr>
          <a:r>
            <a:rPr lang="en-GB" sz="4500" kern="1200">
              <a:solidFill>
                <a:sysClr val="window" lastClr="FFFFFF"/>
              </a:solidFill>
              <a:latin typeface="Arial" panose="020B0604020202020204"/>
              <a:ea typeface="+mn-ea"/>
              <a:cs typeface="+mn-cs"/>
            </a:rPr>
            <a:t>765 online responses</a:t>
          </a:r>
        </a:p>
      </dsp:txBody>
      <dsp:txXfrm rot="10800000">
        <a:off x="2306430" y="1227759"/>
        <a:ext cx="6962316" cy="981871"/>
      </dsp:txXfrm>
    </dsp:sp>
    <dsp:sp modelId="{E6297FE4-6846-4D15-A9D4-1FE7F33B8C34}">
      <dsp:nvSpPr>
        <dsp:cNvPr id="0" name=""/>
        <dsp:cNvSpPr/>
      </dsp:nvSpPr>
      <dsp:spPr>
        <a:xfrm>
          <a:off x="1570026" y="1227759"/>
          <a:ext cx="981871" cy="98187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3AB9E9D-9900-47EF-A12A-FFAEAD8910C8}">
      <dsp:nvSpPr>
        <dsp:cNvPr id="0" name=""/>
        <dsp:cNvSpPr/>
      </dsp:nvSpPr>
      <dsp:spPr>
        <a:xfrm rot="10800000">
          <a:off x="2060962" y="2455098"/>
          <a:ext cx="7207784" cy="981871"/>
        </a:xfrm>
        <a:prstGeom prst="homePlate">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78" tIns="171450" rIns="320040" bIns="171450" numCol="1" spcCol="1270" anchor="ctr" anchorCtr="0">
          <a:noAutofit/>
        </a:bodyPr>
        <a:lstStyle/>
        <a:p>
          <a:pPr marL="0" lvl="0" indent="0" algn="ctr" defTabSz="2000250">
            <a:lnSpc>
              <a:spcPct val="90000"/>
            </a:lnSpc>
            <a:spcBef>
              <a:spcPct val="0"/>
            </a:spcBef>
            <a:spcAft>
              <a:spcPct val="35000"/>
            </a:spcAft>
            <a:buNone/>
          </a:pPr>
          <a:r>
            <a:rPr lang="en-GB" sz="4500" kern="1200">
              <a:solidFill>
                <a:sysClr val="window" lastClr="FFFFFF"/>
              </a:solidFill>
              <a:latin typeface="Arial" panose="020B0604020202020204"/>
              <a:ea typeface="+mn-ea"/>
              <a:cs typeface="+mn-cs"/>
            </a:rPr>
            <a:t>912 responses by post</a:t>
          </a:r>
        </a:p>
      </dsp:txBody>
      <dsp:txXfrm rot="10800000">
        <a:off x="2306430" y="2455098"/>
        <a:ext cx="6962316" cy="981871"/>
      </dsp:txXfrm>
    </dsp:sp>
    <dsp:sp modelId="{12255322-F4E8-4599-9800-8E50F51BB973}">
      <dsp:nvSpPr>
        <dsp:cNvPr id="0" name=""/>
        <dsp:cNvSpPr/>
      </dsp:nvSpPr>
      <dsp:spPr>
        <a:xfrm>
          <a:off x="1570026" y="2455098"/>
          <a:ext cx="981871" cy="98187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3288F-04F2-48A2-A219-B4DD349B1A5B}">
      <dsp:nvSpPr>
        <dsp:cNvPr id="0" name=""/>
        <dsp:cNvSpPr/>
      </dsp:nvSpPr>
      <dsp:spPr>
        <a:xfrm>
          <a:off x="0" y="31734"/>
          <a:ext cx="4088002" cy="772200"/>
        </a:xfrm>
        <a:prstGeom prst="roundRect">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solidFill>
                <a:sysClr val="window" lastClr="FFFFFF"/>
              </a:solidFill>
              <a:latin typeface="Arial" panose="020B0604020202020204"/>
              <a:ea typeface="+mn-ea"/>
              <a:cs typeface="+mn-cs"/>
            </a:rPr>
            <a:t>North 13%</a:t>
          </a:r>
        </a:p>
      </dsp:txBody>
      <dsp:txXfrm>
        <a:off x="37696" y="69430"/>
        <a:ext cx="4012610" cy="696808"/>
      </dsp:txXfrm>
    </dsp:sp>
    <dsp:sp modelId="{EF3D1DBE-1835-4117-9026-AE138880C983}">
      <dsp:nvSpPr>
        <dsp:cNvPr id="0" name=""/>
        <dsp:cNvSpPr/>
      </dsp:nvSpPr>
      <dsp:spPr>
        <a:xfrm>
          <a:off x="0" y="898974"/>
          <a:ext cx="4088002" cy="772200"/>
        </a:xfrm>
        <a:prstGeom prst="roundRect">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solidFill>
                <a:sysClr val="window" lastClr="FFFFFF"/>
              </a:solidFill>
              <a:latin typeface="Arial" panose="020B0604020202020204"/>
              <a:ea typeface="+mn-ea"/>
              <a:cs typeface="+mn-cs"/>
            </a:rPr>
            <a:t>West 19%</a:t>
          </a:r>
        </a:p>
      </dsp:txBody>
      <dsp:txXfrm>
        <a:off x="37696" y="936670"/>
        <a:ext cx="4012610" cy="696808"/>
      </dsp:txXfrm>
    </dsp:sp>
    <dsp:sp modelId="{B2E5AC0E-2C23-4EE4-BBF8-F9E8C93A587D}">
      <dsp:nvSpPr>
        <dsp:cNvPr id="0" name=""/>
        <dsp:cNvSpPr/>
      </dsp:nvSpPr>
      <dsp:spPr>
        <a:xfrm>
          <a:off x="0" y="1766215"/>
          <a:ext cx="4088002" cy="772200"/>
        </a:xfrm>
        <a:prstGeom prst="roundRect">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solidFill>
                <a:sysClr val="window" lastClr="FFFFFF"/>
              </a:solidFill>
              <a:latin typeface="Arial" panose="020B0604020202020204"/>
              <a:ea typeface="+mn-ea"/>
              <a:cs typeface="+mn-cs"/>
            </a:rPr>
            <a:t>Central 33%</a:t>
          </a:r>
        </a:p>
      </dsp:txBody>
      <dsp:txXfrm>
        <a:off x="37696" y="1803911"/>
        <a:ext cx="4012610" cy="696808"/>
      </dsp:txXfrm>
    </dsp:sp>
    <dsp:sp modelId="{0936DFA6-C163-497D-BE79-59BB1DF58D1F}">
      <dsp:nvSpPr>
        <dsp:cNvPr id="0" name=""/>
        <dsp:cNvSpPr/>
      </dsp:nvSpPr>
      <dsp:spPr>
        <a:xfrm>
          <a:off x="0" y="2633454"/>
          <a:ext cx="4088002" cy="772200"/>
        </a:xfrm>
        <a:prstGeom prst="roundRect">
          <a:avLst/>
        </a:prstGeom>
        <a:solidFill>
          <a:srgbClr val="21397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solidFill>
                <a:sysClr val="window" lastClr="FFFFFF"/>
              </a:solidFill>
              <a:latin typeface="Arial" panose="020B0604020202020204"/>
              <a:ea typeface="+mn-ea"/>
              <a:cs typeface="+mn-cs"/>
            </a:rPr>
            <a:t>South 35%</a:t>
          </a:r>
        </a:p>
      </dsp:txBody>
      <dsp:txXfrm>
        <a:off x="37696" y="2671150"/>
        <a:ext cx="4012610" cy="69680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estminstercab.sharepoint.com/sites/Supervisor2/Shared%20Documents/Forms/AllItems.aspx?FolderCTID=0x0120008104D7A6F54B644B93D55143A9560836&amp;id=%2Fsites%2FSupervisor2%2FShared%20Documents%2FRefernet%2C%20outreach%20and%20digital%2FOutreach%20and%20digital%2FAreas%20of%20multiple%20deprivation%20%2D%20map%2EPNG&amp;parent=%2Fsites%2FSupervisor2%2FShared%20Documents%2FRefernet%2C%20outreach%20and%20digital%2FOutreach%20and%20digita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apmaker.cdrc.ac.uk/#/internet-user-classification?f_lad=E09000033&amp;lon=-0.1471&amp;lat=51.5056&amp;zoom=12.5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2058F-18A7-4236-BB3B-5C7F9C5026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711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this, the current and future plans of the Advice Shop service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(Churchill/</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Tachbrook</a:t>
            </a:r>
            <a:r>
              <a:rPr lang="en-GB" sz="1200" dirty="0">
                <a:effectLst/>
                <a:latin typeface="Calibri" panose="020F0502020204030204" pitchFamily="34" charset="0"/>
                <a:ea typeface="Calibri" panose="020F0502020204030204" pitchFamily="34" charset="0"/>
                <a:cs typeface="Times New Roman" panose="02020603050405020304" pitchFamily="18" charset="0"/>
              </a:rPr>
              <a:t>) The Advice Shop has a new venue in the south of the borough –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Ebury Edge Community Hall </a:t>
            </a:r>
            <a:r>
              <a:rPr lang="en-GB" sz="1200" dirty="0">
                <a:effectLst/>
                <a:latin typeface="Calibri" panose="020F0502020204030204" pitchFamily="34" charset="0"/>
                <a:ea typeface="Calibri" panose="020F0502020204030204" pitchFamily="34" charset="0"/>
                <a:cs typeface="Times New Roman" panose="02020603050405020304" pitchFamily="18" charset="0"/>
              </a:rPr>
              <a:t>which replaced Churchill Gardens Residents Hall from 8</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dirty="0">
                <a:effectLst/>
                <a:latin typeface="Calibri" panose="020F0502020204030204" pitchFamily="34" charset="0"/>
                <a:ea typeface="Calibri" panose="020F0502020204030204" pitchFamily="34" charset="0"/>
                <a:cs typeface="Times New Roman" panose="02020603050405020304" pitchFamily="18" charset="0"/>
              </a:rPr>
              <a:t> March 2022</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When? On the second Tuesday of the month at 10am to 12pm (this is a pre booked service)</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Services available for booking:</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Citizens Advice Westminster </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Shelter</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Z2K</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Passage</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Carers Network </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Cllr Liza Begum </a:t>
            </a:r>
          </a:p>
          <a:p>
            <a:pPr marL="342900" lvl="0" indent="-342900">
              <a:lnSpc>
                <a:spcPct val="107000"/>
              </a:lnSpc>
              <a:spcAft>
                <a:spcPts val="800"/>
              </a:spcAft>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AGE UK Westminster – from May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4FDBB-594D-4BF7-9201-379AE3AA06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684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(St James) We are currently exploring opportunities to extend the Advice Shop service in/around the St James area with two potential venues that we have viewed so far:</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Abbey Centre (Parker Morris Hall on the first floor with elevator access, a slightly smaller hall in the basement with elevator access or within the cafeteria alongside the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n-GB" sz="1200" dirty="0">
                <a:effectLst/>
                <a:latin typeface="Calibri" panose="020F0502020204030204" pitchFamily="34" charset="0"/>
                <a:ea typeface="Calibri" panose="020F0502020204030204" pitchFamily="34" charset="0"/>
                <a:cs typeface="Times New Roman" panose="02020603050405020304" pitchFamily="18" charset="0"/>
              </a:rPr>
              <a:t> Abbey Pantry)</a:t>
            </a:r>
          </a:p>
          <a:p>
            <a:pPr marL="342900" lvl="0" indent="-342900">
              <a:lnSpc>
                <a:spcPct val="107000"/>
              </a:lnSpc>
              <a:spcAft>
                <a:spcPts val="8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Westminster Chapel (a room may be available adjacent to the Westminster Chapel Food Bank)</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4FDBB-594D-4BF7-9201-379AE3AA06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350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4FDBB-594D-4BF7-9201-379AE3AA06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340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Arial" panose="020B0604020202020204" pitchFamily="34" charset="0"/>
                <a:cs typeface="Arial" panose="020B0604020202020204" pitchFamily="34" charset="0"/>
              </a:rPr>
              <a:t>We are always looking to expand our pro bono services to our clients, so we are working closely with sources to secure more pro bono solicitor services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4FDBB-594D-4BF7-9201-379AE3AA06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268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our accessibility drive, clients can reach us through a variety of different means: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4FDBB-594D-4BF7-9201-379AE3AA06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033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3587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Key partners we are collaborating with include: Citizens Advice Westminster </a:t>
            </a:r>
          </a:p>
          <a:p>
            <a:r>
              <a:rPr lang="en-GB" sz="1800" dirty="0">
                <a:latin typeface="Arial" panose="020B0604020202020204" pitchFamily="34" charset="0"/>
                <a:cs typeface="Arial" panose="020B0604020202020204" pitchFamily="34" charset="0"/>
              </a:rPr>
              <a:t>North Paddington Foodbank </a:t>
            </a:r>
          </a:p>
          <a:p>
            <a:r>
              <a:rPr lang="en-GB" sz="1800" dirty="0">
                <a:latin typeface="Arial" panose="020B0604020202020204" pitchFamily="34" charset="0"/>
                <a:cs typeface="Arial" panose="020B0604020202020204" pitchFamily="34" charset="0"/>
              </a:rPr>
              <a:t>Westminster Chapel Foodbank </a:t>
            </a:r>
          </a:p>
          <a:p>
            <a:r>
              <a:rPr lang="en-GB" sz="1800" dirty="0">
                <a:latin typeface="Arial" panose="020B0604020202020204" pitchFamily="34" charset="0"/>
                <a:cs typeface="Arial" panose="020B0604020202020204" pitchFamily="34" charset="0"/>
              </a:rPr>
              <a:t>One Westminster </a:t>
            </a:r>
          </a:p>
          <a:p>
            <a:r>
              <a:rPr lang="en-GB" sz="1800" dirty="0">
                <a:latin typeface="Arial" panose="020B0604020202020204" pitchFamily="34" charset="0"/>
                <a:cs typeface="Arial" panose="020B0604020202020204" pitchFamily="34" charset="0"/>
              </a:rPr>
              <a:t>Westbourne Community Pantry </a:t>
            </a:r>
          </a:p>
          <a:p>
            <a:r>
              <a:rPr lang="en-GB" sz="1800" dirty="0">
                <a:latin typeface="Arial" panose="020B0604020202020204" pitchFamily="34" charset="0"/>
                <a:cs typeface="Arial" panose="020B0604020202020204" pitchFamily="34" charset="0"/>
              </a:rPr>
              <a:t>The Abbey Community Pantry </a:t>
            </a:r>
          </a:p>
          <a:p>
            <a:r>
              <a:rPr lang="en-GB" sz="1800" dirty="0">
                <a:latin typeface="Arial" panose="020B0604020202020204" pitchFamily="34" charset="0"/>
                <a:cs typeface="Arial" panose="020B0604020202020204" pitchFamily="34" charset="0"/>
              </a:rPr>
              <a:t>Age UK </a:t>
            </a:r>
          </a:p>
          <a:p>
            <a:r>
              <a:rPr lang="en-GB" sz="1800" dirty="0">
                <a:latin typeface="Arial" panose="020B0604020202020204" pitchFamily="34" charset="0"/>
                <a:cs typeface="Arial" panose="020B0604020202020204" pitchFamily="34" charset="0"/>
              </a:rPr>
              <a:t>Westminster Advice Service Partnership including Asylum Aid</a:t>
            </a:r>
          </a:p>
        </p:txBody>
      </p:sp>
    </p:spTree>
    <p:extLst>
      <p:ext uri="{BB962C8B-B14F-4D97-AF65-F5344CB8AC3E}">
        <p14:creationId xmlns:p14="http://schemas.microsoft.com/office/powerpoint/2010/main" val="2614124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1800" dirty="0">
                <a:solidFill>
                  <a:srgbClr val="002060"/>
                </a:solidFill>
                <a:latin typeface="Arial" panose="020B0604020202020204" pitchFamily="34" charset="0"/>
                <a:cs typeface="Arial" panose="020B0604020202020204" pitchFamily="34" charset="0"/>
              </a:rPr>
              <a:t>Energy costs – Energy price cap / ways to lower energy bills / energy saving trust  / smart meters / government rules utility companies must work out payment plans – give you more time  - THAMES WATER – low income families</a:t>
            </a:r>
          </a:p>
          <a:p>
            <a:pPr marR="0" algn="l" defTabSz="2438338" rtl="0" fontAlgn="auto" latinLnBrk="0" hangingPunct="0">
              <a:lnSpc>
                <a:spcPct val="100000"/>
              </a:lnSpc>
              <a:spcBef>
                <a:spcPts val="0"/>
              </a:spcBef>
              <a:spcAft>
                <a:spcPts val="0"/>
              </a:spcAft>
              <a:buClrTx/>
              <a:buSzTx/>
              <a:tabLst/>
            </a:pPr>
            <a:endParaRPr lang="en-GB" sz="1800" dirty="0">
              <a:solidFill>
                <a:srgbClr val="002060"/>
              </a:solidFill>
              <a:latin typeface="Arial" panose="020B0604020202020204" pitchFamily="34" charset="0"/>
              <a:cs typeface="Arial" panose="020B0604020202020204" pitchFamily="34" charset="0"/>
            </a:endParaRP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1800" dirty="0">
                <a:solidFill>
                  <a:srgbClr val="002060"/>
                </a:solidFill>
                <a:latin typeface="Arial" panose="020B0604020202020204" pitchFamily="34" charset="0"/>
                <a:cs typeface="Arial" panose="020B0604020202020204" pitchFamily="34" charset="0"/>
              </a:rPr>
              <a:t>Financial help – Local support Payments  / School uniform support scheme / digital inclusion / cost of living digital support package </a:t>
            </a:r>
          </a:p>
          <a:p>
            <a:pPr marR="0" algn="l" defTabSz="2438338" rtl="0" fontAlgn="auto" latinLnBrk="0" hangingPunct="0">
              <a:lnSpc>
                <a:spcPct val="100000"/>
              </a:lnSpc>
              <a:spcBef>
                <a:spcPts val="0"/>
              </a:spcBef>
              <a:spcAft>
                <a:spcPts val="0"/>
              </a:spcAft>
              <a:buClrTx/>
              <a:buSzTx/>
              <a:tabLst/>
            </a:pPr>
            <a:endParaRPr lang="en-GB" sz="1800" dirty="0">
              <a:solidFill>
                <a:srgbClr val="002060"/>
              </a:solidFill>
              <a:latin typeface="Arial" panose="020B0604020202020204" pitchFamily="34" charset="0"/>
              <a:cs typeface="Arial" panose="020B0604020202020204" pitchFamily="34" charset="0"/>
            </a:endParaRP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1800" dirty="0">
                <a:solidFill>
                  <a:srgbClr val="002060"/>
                </a:solidFill>
                <a:latin typeface="Arial" panose="020B0604020202020204" pitchFamily="34" charset="0"/>
                <a:cs typeface="Arial" panose="020B0604020202020204" pitchFamily="34" charset="0"/>
              </a:rPr>
              <a:t>Food support services – List of food support services open Monday to Saturday around the City</a:t>
            </a:r>
          </a:p>
          <a:p>
            <a:pPr marR="0" algn="l" defTabSz="2438338" rtl="0" fontAlgn="auto" latinLnBrk="0" hangingPunct="0">
              <a:lnSpc>
                <a:spcPct val="100000"/>
              </a:lnSpc>
              <a:spcBef>
                <a:spcPts val="0"/>
              </a:spcBef>
              <a:spcAft>
                <a:spcPts val="0"/>
              </a:spcAft>
              <a:buClrTx/>
              <a:buSzTx/>
              <a:tabLst/>
            </a:pPr>
            <a:endParaRPr lang="en-GB" sz="1800" dirty="0">
              <a:solidFill>
                <a:srgbClr val="002060"/>
              </a:solidFill>
              <a:latin typeface="Arial" panose="020B0604020202020204" pitchFamily="34" charset="0"/>
              <a:cs typeface="Arial" panose="020B0604020202020204" pitchFamily="34" charset="0"/>
            </a:endParaRP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1800" dirty="0">
                <a:solidFill>
                  <a:srgbClr val="002060"/>
                </a:solidFill>
                <a:latin typeface="Arial" panose="020B0604020202020204" pitchFamily="34" charset="0"/>
                <a:cs typeface="Arial" panose="020B0604020202020204" pitchFamily="34" charset="0"/>
              </a:rPr>
              <a:t>Coping with debt – Interactive money worries form / London Credit Union / Citizens Advice Westminster / Which benefits or grants you are entitled to / </a:t>
            </a:r>
            <a:r>
              <a:rPr lang="en-GB" sz="1800" dirty="0" err="1">
                <a:solidFill>
                  <a:srgbClr val="002060"/>
                </a:solidFill>
                <a:latin typeface="Arial" panose="020B0604020202020204" pitchFamily="34" charset="0"/>
                <a:cs typeface="Arial" panose="020B0604020202020204" pitchFamily="34" charset="0"/>
              </a:rPr>
              <a:t>StepChange</a:t>
            </a:r>
            <a:r>
              <a:rPr lang="en-GB" sz="1800" dirty="0">
                <a:solidFill>
                  <a:srgbClr val="002060"/>
                </a:solidFill>
                <a:latin typeface="Arial" panose="020B0604020202020204" pitchFamily="34" charset="0"/>
                <a:cs typeface="Arial" panose="020B0604020202020204" pitchFamily="34" charset="0"/>
              </a:rPr>
              <a:t> – the UK’s leading debt charity</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lang="en-GB" sz="1800" dirty="0">
              <a:solidFill>
                <a:srgbClr val="002060"/>
              </a:solidFill>
              <a:latin typeface="Arial" panose="020B0604020202020204" pitchFamily="34" charset="0"/>
              <a:cs typeface="Arial" panose="020B0604020202020204" pitchFamily="34" charset="0"/>
            </a:endParaRP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1800" dirty="0">
                <a:solidFill>
                  <a:srgbClr val="002060"/>
                </a:solidFill>
                <a:latin typeface="Arial" panose="020B0604020202020204" pitchFamily="34" charset="0"/>
                <a:cs typeface="Arial" panose="020B0604020202020204" pitchFamily="34" charset="0"/>
              </a:rPr>
              <a:t>Finding a career – Westminster Employment Services – Job vacancies in your area web page </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lang="en-GB" sz="1800" dirty="0">
              <a:solidFill>
                <a:srgbClr val="002060"/>
              </a:solidFill>
              <a:latin typeface="Arial" panose="020B0604020202020204" pitchFamily="34" charset="0"/>
              <a:cs typeface="Arial" panose="020B0604020202020204" pitchFamily="34" charset="0"/>
            </a:endParaRP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1800" dirty="0">
                <a:solidFill>
                  <a:srgbClr val="002060"/>
                </a:solidFill>
                <a:latin typeface="Arial" panose="020B0604020202020204" pitchFamily="34" charset="0"/>
                <a:cs typeface="Arial" panose="020B0604020202020204" pitchFamily="34" charset="0"/>
              </a:rPr>
              <a:t>Mental health support -  Mind Matters / NHS / Westminster Talking Therapies / Links of organisations who can provide comforting pressure environments to listen to your concerns and offer advice</a:t>
            </a:r>
          </a:p>
          <a:p>
            <a:pPr marR="0" algn="l" defTabSz="2438338" rtl="0" fontAlgn="auto" latinLnBrk="0" hangingPunct="0">
              <a:lnSpc>
                <a:spcPct val="100000"/>
              </a:lnSpc>
              <a:spcBef>
                <a:spcPts val="0"/>
              </a:spcBef>
              <a:spcAft>
                <a:spcPts val="0"/>
              </a:spcAft>
              <a:buClrTx/>
              <a:buSzTx/>
              <a:tabLst/>
            </a:pPr>
            <a:endParaRPr lang="en-GB" sz="1800" dirty="0">
              <a:solidFill>
                <a:srgbClr val="002060"/>
              </a:solidFill>
              <a:latin typeface="Arial" panose="020B0604020202020204" pitchFamily="34" charset="0"/>
              <a:cs typeface="Arial" panose="020B0604020202020204" pitchFamily="34" charset="0"/>
            </a:endParaRP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1800" dirty="0">
                <a:solidFill>
                  <a:srgbClr val="002060"/>
                </a:solidFill>
                <a:latin typeface="Arial" panose="020B0604020202020204" pitchFamily="34" charset="0"/>
                <a:cs typeface="Arial" panose="020B0604020202020204" pitchFamily="34" charset="0"/>
              </a:rPr>
              <a:t>Support for organisations – The healthy winter grants scheme (apply for the grant) and The Community Alliance – Open online forum for all those organisations involved in  and interested in supporting people affected by COL</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lang="en-GB" sz="1800" dirty="0"/>
          </a:p>
          <a:p>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9554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2438338" rtl="0" fontAlgn="auto" latinLnBrk="0" hangingPunct="0">
              <a:lnSpc>
                <a:spcPct val="100000"/>
              </a:lnSpc>
              <a:spcBef>
                <a:spcPts val="0"/>
              </a:spcBef>
              <a:spcAft>
                <a:spcPts val="0"/>
              </a:spcAft>
              <a:buClrTx/>
              <a:buSzTx/>
              <a:buFont typeface="Arial" panose="020B0604020202020204" pitchFamily="34" charset="0"/>
              <a:buNone/>
              <a:tabLst/>
            </a:pPr>
            <a:r>
              <a:rPr lang="en-GB" sz="1800" dirty="0"/>
              <a:t>Service Charge Support </a:t>
            </a:r>
          </a:p>
          <a:p>
            <a:pPr marL="0" marR="0" indent="0" algn="l" defTabSz="2438338" rtl="0" fontAlgn="auto" latinLnBrk="0" hangingPunct="0">
              <a:lnSpc>
                <a:spcPct val="100000"/>
              </a:lnSpc>
              <a:spcBef>
                <a:spcPts val="0"/>
              </a:spcBef>
              <a:spcAft>
                <a:spcPts val="0"/>
              </a:spcAft>
              <a:buClrTx/>
              <a:buSzTx/>
              <a:buFont typeface="Arial" panose="020B0604020202020204" pitchFamily="34" charset="0"/>
              <a:buNone/>
              <a:tabLst/>
            </a:pPr>
            <a:endParaRPr lang="en-GB" sz="1800" dirty="0"/>
          </a:p>
          <a:p>
            <a:pPr marL="0" marR="0" lvl="0" indent="0" algn="l" defTabSz="2438338" rtl="0" eaLnBrk="1" fontAlgn="auto" latinLnBrk="0" hangingPunct="0">
              <a:lnSpc>
                <a:spcPct val="100000"/>
              </a:lnSpc>
              <a:spcBef>
                <a:spcPts val="0"/>
              </a:spcBef>
              <a:spcAft>
                <a:spcPts val="0"/>
              </a:spcAft>
              <a:buClrTx/>
              <a:buSzTx/>
              <a:buFont typeface="Arial" panose="020B0604020202020204" pitchFamily="34" charset="0"/>
              <a:buNone/>
              <a:tabLst/>
              <a:defRPr/>
            </a:pPr>
            <a:r>
              <a:rPr lang="en-GB" sz="1400" b="1" i="0" dirty="0">
                <a:effectLst/>
                <a:latin typeface="Source Sans Pro" panose="020B0503030403020204" pitchFamily="34" charset="0"/>
              </a:rPr>
              <a:t>Westminster Citizen’s Advice - </a:t>
            </a:r>
            <a:r>
              <a:rPr lang="en-GB" sz="1100" b="0" i="0" dirty="0">
                <a:solidFill>
                  <a:srgbClr val="4D5366"/>
                </a:solidFill>
                <a:effectLst/>
                <a:latin typeface="source sans pro" panose="020B0503030403020204" pitchFamily="34" charset="0"/>
              </a:rPr>
              <a:t>Citizens Advice Westminster offer free, confidential, and impartial information and advice on benefits, debt, money, housing and other issues. They offer a drop-in video advice service for Westminster residents.</a:t>
            </a:r>
            <a:endParaRPr lang="en-GB" sz="1400" b="1" i="0" dirty="0">
              <a:effectLst/>
              <a:latin typeface="Source Sans Pro" panose="020B0503030403020204" pitchFamily="34" charset="0"/>
            </a:endParaRPr>
          </a:p>
          <a:p>
            <a:pPr marL="0" marR="0" indent="0" algn="l" defTabSz="2438338" rtl="0" fontAlgn="auto" latinLnBrk="0" hangingPunct="0">
              <a:lnSpc>
                <a:spcPct val="100000"/>
              </a:lnSpc>
              <a:spcBef>
                <a:spcPts val="0"/>
              </a:spcBef>
              <a:spcAft>
                <a:spcPts val="0"/>
              </a:spcAft>
              <a:buClrTx/>
              <a:buSzTx/>
              <a:buFont typeface="Arial" panose="020B0604020202020204" pitchFamily="34" charset="0"/>
              <a:buNone/>
              <a:tabLst/>
            </a:pPr>
            <a:endParaRPr lang="en-GB" sz="1800" dirty="0"/>
          </a:p>
          <a:p>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726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2438338" rtl="0" fontAlgn="auto" latinLnBrk="0" hangingPunct="0">
              <a:lnSpc>
                <a:spcPct val="100000"/>
              </a:lnSpc>
              <a:spcBef>
                <a:spcPts val="0"/>
              </a:spcBef>
              <a:spcAft>
                <a:spcPts val="0"/>
              </a:spcAft>
              <a:buClrTx/>
              <a:buSzTx/>
              <a:buFont typeface="Arial" panose="020B0604020202020204" pitchFamily="34" charset="0"/>
              <a:buNone/>
              <a:tabLst/>
            </a:pPr>
            <a:endParaRPr lang="en-GB" sz="1800" dirty="0"/>
          </a:p>
          <a:p>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230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2058F-18A7-4236-BB3B-5C7F9C5026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745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306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517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E49D2A-1E89-423A-9C3D-E5CB6D8A4E24}" type="slidenum">
              <a:rPr kumimoji="0" lang="en-US" sz="1200" b="0" i="0" u="none" strike="noStrike" kern="1200" cap="none" spc="0" normalizeH="0" baseline="0" noProof="0" smtClean="0">
                <a:ln>
                  <a:noFill/>
                </a:ln>
                <a:solidFill>
                  <a:srgbClr val="000000"/>
                </a:solidFill>
                <a:effectLst/>
                <a:uLnTx/>
                <a:uFillTx/>
                <a:latin typeface="Calibri"/>
                <a:ea typeface="Geneva"/>
                <a:cs typeface="Geneva"/>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srgbClr val="000000"/>
              </a:solidFill>
              <a:effectLst/>
              <a:uLnTx/>
              <a:uFillTx/>
              <a:latin typeface="Calibri"/>
              <a:ea typeface="Geneva"/>
              <a:cs typeface="Genev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A5629-EAF0-4BF8-9855-72E236231C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56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A5629-EAF0-4BF8-9855-72E236231C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77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A5629-EAF0-4BF8-9855-72E236231C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2634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A5629-EAF0-4BF8-9855-72E236231C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7934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A5629-EAF0-4BF8-9855-72E236231C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6800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A5629-EAF0-4BF8-9855-72E236231C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279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A5629-EAF0-4BF8-9855-72E236231C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557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2058F-18A7-4236-BB3B-5C7F9C5026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0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A5629-EAF0-4BF8-9855-72E236231C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5671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E5565-E450-43CA-A819-293BCB733B3F}" type="slidenum">
              <a:rPr kumimoji="0" lang="en-GB" sz="1200" b="0" i="0" u="none" strike="noStrike" kern="1200" cap="none" spc="0" normalizeH="0" baseline="0" noProof="0" smtClean="0">
                <a:ln>
                  <a:noFill/>
                </a:ln>
                <a:solidFill>
                  <a:prstClr val="black"/>
                </a:solidFill>
                <a:effectLst/>
                <a:uLnTx/>
                <a:uFillTx/>
                <a:latin typeface="Calibri"/>
                <a:ea typeface="Geneva"/>
                <a:cs typeface="Geneva"/>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a:ea typeface="Geneva"/>
              <a:cs typeface="Geneva"/>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The profile of respondents was similar to data we hold in tenants when broken down by age, ethnicity, disability, gender and tenure.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1A634-4720-424D-8CA1-B3E4B9BFB1E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965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would the best approach be to a resident conference?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1A634-4720-424D-8CA1-B3E4B9BFB1E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97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1A634-4720-424D-8CA1-B3E4B9BFB1E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8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Our outreach objectives this year are to deliver the Advice Shop service in or around areas of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multiple deprivation</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and, organise 12 outreach activities over the year providing information and support services enabling digitally excluded residents to access advice digitally.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Examples of recent activities – Churchill Gardens Community Festival and Westbourne Park Family Centre.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4FDBB-594D-4BF7-9201-379AE3AA06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203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The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index of multiple deprivation</a:t>
            </a:r>
            <a:r>
              <a:rPr lang="en-GB" sz="1200" dirty="0">
                <a:effectLst/>
                <a:latin typeface="Calibri" panose="020F0502020204030204" pitchFamily="34" charset="0"/>
                <a:ea typeface="Calibri" panose="020F0502020204030204" pitchFamily="34" charset="0"/>
                <a:cs typeface="Times New Roman" panose="02020603050405020304" pitchFamily="18" charset="0"/>
              </a:rPr>
              <a:t> identifies the following areas in Westminster to be of greatest deprivation: </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Churchill Gardens/</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Tachbrook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Queens Park</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St James</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Harrow Road/Westbourne</a:t>
            </a:r>
          </a:p>
          <a:p>
            <a:pPr marL="342900" lvl="0" indent="-342900">
              <a:lnSpc>
                <a:spcPct val="107000"/>
              </a:lnSpc>
              <a:spcAft>
                <a:spcPts val="8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Church Street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4FDBB-594D-4BF7-9201-379AE3AA06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74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(Queens Park) The Advice Shop continues at The Beethoven Centre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First and Third Monday of the month 2pm to 4pm (this is a pre booked service)</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Services available for booking:</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Citizens Advice Westminster </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Shelter</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Z2K</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Passage</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Carers Network </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Queens Park Local Cllr team </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Asylum Aid</a:t>
            </a:r>
          </a:p>
          <a:p>
            <a:pPr marL="342900" lvl="0" indent="-342900">
              <a:lnSpc>
                <a:spcPct val="107000"/>
              </a:lnSpc>
              <a:spcAft>
                <a:spcPts val="800"/>
              </a:spcAft>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BESN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4FDBB-594D-4BF7-9201-379AE3AA06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908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FFFFF"/>
                </a:solidFill>
              </a:defRPr>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sz="5500" b="1">
                <a:solidFill>
                  <a:schemeClr val="accent1"/>
                </a:solidFill>
              </a:defRPr>
            </a:lvl1pPr>
            <a:lvl2pPr marL="0" indent="457200" defTabSz="825500">
              <a:lnSpc>
                <a:spcPct val="100000"/>
              </a:lnSpc>
              <a:spcBef>
                <a:spcPts val="0"/>
              </a:spcBef>
              <a:buSzTx/>
              <a:buNone/>
              <a:defRPr sz="5500" b="1">
                <a:solidFill>
                  <a:schemeClr val="accent1"/>
                </a:solidFill>
              </a:defRPr>
            </a:lvl2pPr>
            <a:lvl3pPr marL="0" indent="914400" defTabSz="825500">
              <a:lnSpc>
                <a:spcPct val="100000"/>
              </a:lnSpc>
              <a:spcBef>
                <a:spcPts val="0"/>
              </a:spcBef>
              <a:buSzTx/>
              <a:buNone/>
              <a:defRPr sz="5500" b="1">
                <a:solidFill>
                  <a:schemeClr val="accent1"/>
                </a:solidFill>
              </a:defRPr>
            </a:lvl3pPr>
            <a:lvl4pPr marL="0" indent="1371600" defTabSz="825500">
              <a:lnSpc>
                <a:spcPct val="100000"/>
              </a:lnSpc>
              <a:spcBef>
                <a:spcPts val="0"/>
              </a:spcBef>
              <a:buSzTx/>
              <a:buNone/>
              <a:defRPr sz="5500" b="1">
                <a:solidFill>
                  <a:schemeClr val="accent1"/>
                </a:solidFill>
              </a:defRPr>
            </a:lvl4pPr>
            <a:lvl5pPr marL="0" indent="1828800" defTabSz="825500">
              <a:lnSpc>
                <a:spcPct val="100000"/>
              </a:lnSpc>
              <a:spcBef>
                <a:spcPts val="0"/>
              </a:spcBef>
              <a:buSzTx/>
              <a:buNone/>
              <a:defRPr sz="5500"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Hot air balloons viewed from below against a blue sky"/>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25" name="Close-up of the top of a hot air balloon viewed from above"/>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26" name="Hot air balloons viewed from below against a blue sky"/>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Hot 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283F-E1C4-4080-7718-5C07625363EC}"/>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GB"/>
          </a:p>
        </p:txBody>
      </p:sp>
      <p:sp>
        <p:nvSpPr>
          <p:cNvPr id="3" name="Subtitle 2">
            <a:extLst>
              <a:ext uri="{FF2B5EF4-FFF2-40B4-BE49-F238E27FC236}">
                <a16:creationId xmlns:a16="http://schemas.microsoft.com/office/drawing/2014/main" id="{3FFFCC9A-F3AC-10DD-1084-63425D3899B8}"/>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8982F7-E3C0-E8CC-5C98-0B7BE3B33665}"/>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5" name="Footer Placeholder 4">
            <a:extLst>
              <a:ext uri="{FF2B5EF4-FFF2-40B4-BE49-F238E27FC236}">
                <a16:creationId xmlns:a16="http://schemas.microsoft.com/office/drawing/2014/main" id="{72006CF7-0F5C-0AA2-07C2-A4D5069C3D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1ECCF6-588E-94AC-30F2-ED8F055B8516}"/>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81748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B2F9-4FCA-E805-5D56-0CD0BDC75E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CF882B-FAA3-DA93-F0FA-95525E4F83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1F19E9-51FE-6B40-0AAC-DFB7B1500242}"/>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5" name="Footer Placeholder 4">
            <a:extLst>
              <a:ext uri="{FF2B5EF4-FFF2-40B4-BE49-F238E27FC236}">
                <a16:creationId xmlns:a16="http://schemas.microsoft.com/office/drawing/2014/main" id="{185F9F14-D36B-C459-1CF8-536C1F5698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16D04C-6750-D74B-9009-7BE05B17A743}"/>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57005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1491-9CCC-CCF2-ACDC-74C8BD5CE51B}"/>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8B5130-7D2B-C37F-A739-67FDF14D5980}"/>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07FBF-5CB5-8DB6-4C8E-3DF9D8EF42CD}"/>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5" name="Footer Placeholder 4">
            <a:extLst>
              <a:ext uri="{FF2B5EF4-FFF2-40B4-BE49-F238E27FC236}">
                <a16:creationId xmlns:a16="http://schemas.microsoft.com/office/drawing/2014/main" id="{DB3F9324-972F-854D-1D34-308BF243F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DF1D39-AEF2-5A91-F2C6-5CBBBE43424F}"/>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5347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46DBB-DB61-EA45-D8DE-6625FDE34C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8F5E2D-CC8D-B83F-27E9-0F64B99122B4}"/>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868391-BC40-866A-ADBC-8652F21889BE}"/>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175C6D1-BF51-4E91-E226-219701648F80}"/>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6" name="Footer Placeholder 5">
            <a:extLst>
              <a:ext uri="{FF2B5EF4-FFF2-40B4-BE49-F238E27FC236}">
                <a16:creationId xmlns:a16="http://schemas.microsoft.com/office/drawing/2014/main" id="{0BD7D93B-12C6-40EC-069B-E3B0F1283C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33757A-8E61-34D5-3904-197E1EB16F36}"/>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325534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F4E9-7A57-7142-1B68-F63CE40C3D94}"/>
              </a:ext>
            </a:extLst>
          </p:cNvPr>
          <p:cNvSpPr>
            <a:spLocks noGrp="1"/>
          </p:cNvSpPr>
          <p:nvPr>
            <p:ph type="title"/>
          </p:nvPr>
        </p:nvSpPr>
        <p:spPr>
          <a:xfrm>
            <a:off x="1679576" y="730251"/>
            <a:ext cx="21031200" cy="265112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F598B3-9846-56F0-9166-2F84FD2E991A}"/>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B2F475F0-1602-5DDA-B9A9-FAE687AAD6DF}"/>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A1F5E5-2481-7F16-4190-DC57F05ECD26}"/>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81902F09-4D03-D193-E6CA-C76E92AB2608}"/>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F3F6FD-CBD2-CB4C-50F7-81BADC584260}"/>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8" name="Footer Placeholder 7">
            <a:extLst>
              <a:ext uri="{FF2B5EF4-FFF2-40B4-BE49-F238E27FC236}">
                <a16:creationId xmlns:a16="http://schemas.microsoft.com/office/drawing/2014/main" id="{83E4673D-4A3D-0F52-D4BF-F72DD88CCF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B5943F-0A96-D71B-F5C8-664B643D4D65}"/>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169813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33D2-4824-983A-AD92-550AFE6F52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B95E01-90C8-8DED-C7FA-26896C589104}"/>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4" name="Footer Placeholder 3">
            <a:extLst>
              <a:ext uri="{FF2B5EF4-FFF2-40B4-BE49-F238E27FC236}">
                <a16:creationId xmlns:a16="http://schemas.microsoft.com/office/drawing/2014/main" id="{C93C5D09-37E9-7AA3-9111-D3AC4936A5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C95264-4E0E-4D6F-A7C3-24311B8B22E8}"/>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35627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2E2EE4-3841-53CE-81A9-54D0AB0D45E7}"/>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3" name="Footer Placeholder 2">
            <a:extLst>
              <a:ext uri="{FF2B5EF4-FFF2-40B4-BE49-F238E27FC236}">
                <a16:creationId xmlns:a16="http://schemas.microsoft.com/office/drawing/2014/main" id="{C3AC7197-8912-E074-CC46-487A90105A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9C2FB6-B583-45DD-558A-01172090580A}"/>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390703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952A5-1328-3610-C937-D62A77AF8605}"/>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E702C0-2C0F-D49E-201F-4EFDF6C6E70E}"/>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748EC2-C236-9550-BFD8-E8484D958A7E}"/>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2B1056E-D87D-E616-E74A-70C2C09DBE82}"/>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6" name="Footer Placeholder 5">
            <a:extLst>
              <a:ext uri="{FF2B5EF4-FFF2-40B4-BE49-F238E27FC236}">
                <a16:creationId xmlns:a16="http://schemas.microsoft.com/office/drawing/2014/main" id="{6F67E693-8AD8-E9BA-1DCA-4CFEA4BD3E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212CA2-F5FB-0520-F7F2-967118976DB6}"/>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373434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64A1-5E5E-6243-C929-9342DE6FC7A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29829B-720D-BD02-0FC3-314B38D85BF2}"/>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GB"/>
          </a:p>
        </p:txBody>
      </p:sp>
      <p:sp>
        <p:nvSpPr>
          <p:cNvPr id="4" name="Text Placeholder 3">
            <a:extLst>
              <a:ext uri="{FF2B5EF4-FFF2-40B4-BE49-F238E27FC236}">
                <a16:creationId xmlns:a16="http://schemas.microsoft.com/office/drawing/2014/main" id="{2CFC1DDD-8F58-AE93-2D67-331571C921D0}"/>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B261201A-961F-F046-1DB6-38ACD9610152}"/>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6" name="Footer Placeholder 5">
            <a:extLst>
              <a:ext uri="{FF2B5EF4-FFF2-40B4-BE49-F238E27FC236}">
                <a16:creationId xmlns:a16="http://schemas.microsoft.com/office/drawing/2014/main" id="{7C5C3E2B-9DB2-BF07-17E2-C130A250E6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5F0A4C-9273-B8D8-902C-DD5EE4647C2A}"/>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128343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1744-E1CC-9D75-18EF-A1068716B3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595A8-276F-A580-6264-B6E42C85F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583C-1271-9F1A-CBFD-134A0AE4A701}"/>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5" name="Footer Placeholder 4">
            <a:extLst>
              <a:ext uri="{FF2B5EF4-FFF2-40B4-BE49-F238E27FC236}">
                <a16:creationId xmlns:a16="http://schemas.microsoft.com/office/drawing/2014/main" id="{EEA14611-B22E-CA0C-3B6C-6815600C98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F3B16D-28AE-B273-9F7D-5457A74AB08A}"/>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373882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1BACC7-31A5-0C9F-CD20-69D42405FF1A}"/>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13D049-2B7A-B889-FF35-64EECBA7FCC5}"/>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0074B5-D8D5-7682-2667-7C13BD9E2A51}"/>
              </a:ext>
            </a:extLst>
          </p:cNvPr>
          <p:cNvSpPr>
            <a:spLocks noGrp="1"/>
          </p:cNvSpPr>
          <p:nvPr>
            <p:ph type="dt" sz="half" idx="10"/>
          </p:nvPr>
        </p:nvSpPr>
        <p:spPr/>
        <p:txBody>
          <a:bodyPr/>
          <a:lstStyle/>
          <a:p>
            <a:fld id="{BCAA5C6A-EF8B-493A-BCE4-07731989927E}" type="datetimeFigureOut">
              <a:rPr lang="en-GB" smtClean="0"/>
              <a:t>12/11/2022</a:t>
            </a:fld>
            <a:endParaRPr lang="en-GB"/>
          </a:p>
        </p:txBody>
      </p:sp>
      <p:sp>
        <p:nvSpPr>
          <p:cNvPr id="5" name="Footer Placeholder 4">
            <a:extLst>
              <a:ext uri="{FF2B5EF4-FFF2-40B4-BE49-F238E27FC236}">
                <a16:creationId xmlns:a16="http://schemas.microsoft.com/office/drawing/2014/main" id="{6FA7041D-1758-0802-1ACB-C59227F06F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09657-E60D-1B18-E5BA-E23E8AB6D84C}"/>
              </a:ext>
            </a:extLst>
          </p:cNvPr>
          <p:cNvSpPr>
            <a:spLocks noGrp="1"/>
          </p:cNvSpPr>
          <p:nvPr>
            <p:ph type="sldNum" sz="quarter" idx="12"/>
          </p:nvPr>
        </p:nvSpPr>
        <p:spPr/>
        <p:txBody>
          <a:bodyPr/>
          <a:lstStyle/>
          <a:p>
            <a:fld id="{B780EC4B-0FCE-4CB3-AEE3-C287E06FE661}" type="slidenum">
              <a:rPr lang="en-GB" smtClean="0"/>
              <a:t>‹#›</a:t>
            </a:fld>
            <a:endParaRPr lang="en-GB"/>
          </a:p>
        </p:txBody>
      </p:sp>
    </p:spTree>
    <p:extLst>
      <p:ext uri="{BB962C8B-B14F-4D97-AF65-F5344CB8AC3E}">
        <p14:creationId xmlns:p14="http://schemas.microsoft.com/office/powerpoint/2010/main" val="110584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1" y="11847162"/>
            <a:ext cx="21971003" cy="636980"/>
          </a:xfrm>
          <a:prstGeom prst="rect">
            <a:avLst/>
          </a:prstGeom>
        </p:spPr>
        <p:txBody>
          <a:bodyPr lIns="45719" tIns="45719" rIns="45719" bIns="45719"/>
          <a:lstStyle>
            <a:lvl1pPr marL="0" indent="0" defTabSz="619126">
              <a:lnSpc>
                <a:spcPct val="100000"/>
              </a:lnSpc>
              <a:spcBef>
                <a:spcPts val="0"/>
              </a:spcBef>
              <a:buSzTx/>
              <a:buNone/>
              <a:defRPr sz="2700" b="1">
                <a:solidFill>
                  <a:srgbClr val="FFFFFF"/>
                </a:solidFill>
              </a:defRPr>
            </a:lvl1pPr>
          </a:lstStyle>
          <a:p>
            <a:r>
              <a:t>Author and Date</a:t>
            </a:r>
          </a:p>
        </p:txBody>
      </p:sp>
      <p:sp>
        <p:nvSpPr>
          <p:cNvPr id="12" name="Presentation Title"/>
          <p:cNvSpPr txBox="1">
            <a:spLocks noGrp="1"/>
          </p:cNvSpPr>
          <p:nvPr>
            <p:ph type="title" hasCustomPrompt="1"/>
          </p:nvPr>
        </p:nvSpPr>
        <p:spPr>
          <a:xfrm>
            <a:off x="1206498" y="2574993"/>
            <a:ext cx="21971005" cy="4648202"/>
          </a:xfrm>
          <a:prstGeom prst="rect">
            <a:avLst/>
          </a:prstGeom>
        </p:spPr>
        <p:txBody>
          <a:bodyPr anchor="b"/>
          <a:lstStyle>
            <a:lvl1pPr>
              <a:defRPr sz="8700" spc="-174">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1201345" y="7210491"/>
            <a:ext cx="21971000" cy="1905002"/>
          </a:xfrm>
          <a:prstGeom prst="rect">
            <a:avLst/>
          </a:prstGeom>
        </p:spPr>
        <p:txBody>
          <a:bodyPr/>
          <a:lstStyle>
            <a:lvl1pPr marL="0" indent="0" defTabSz="619126">
              <a:lnSpc>
                <a:spcPct val="100000"/>
              </a:lnSpc>
              <a:spcBef>
                <a:spcPts val="0"/>
              </a:spcBef>
              <a:buSzTx/>
              <a:buNone/>
              <a:defRPr sz="4126" b="1">
                <a:solidFill>
                  <a:schemeClr val="accent1"/>
                </a:solidFill>
              </a:defRPr>
            </a:lvl1pPr>
            <a:lvl2pPr marL="0" indent="342900" defTabSz="619126">
              <a:lnSpc>
                <a:spcPct val="100000"/>
              </a:lnSpc>
              <a:spcBef>
                <a:spcPts val="0"/>
              </a:spcBef>
              <a:buSzTx/>
              <a:buNone/>
              <a:defRPr sz="4126" b="1">
                <a:solidFill>
                  <a:schemeClr val="accent1"/>
                </a:solidFill>
              </a:defRPr>
            </a:lvl2pPr>
            <a:lvl3pPr marL="0" indent="685800" defTabSz="619126">
              <a:lnSpc>
                <a:spcPct val="100000"/>
              </a:lnSpc>
              <a:spcBef>
                <a:spcPts val="0"/>
              </a:spcBef>
              <a:buSzTx/>
              <a:buNone/>
              <a:defRPr sz="4126" b="1">
                <a:solidFill>
                  <a:schemeClr val="accent1"/>
                </a:solidFill>
              </a:defRPr>
            </a:lvl3pPr>
            <a:lvl4pPr marL="0" indent="1028700" defTabSz="619126">
              <a:lnSpc>
                <a:spcPct val="100000"/>
              </a:lnSpc>
              <a:spcBef>
                <a:spcPts val="0"/>
              </a:spcBef>
              <a:buSzTx/>
              <a:buNone/>
              <a:defRPr sz="4126" b="1">
                <a:solidFill>
                  <a:schemeClr val="accent1"/>
                </a:solidFill>
              </a:defRPr>
            </a:lvl4pPr>
            <a:lvl5pPr marL="0" indent="1371600" defTabSz="619126">
              <a:lnSpc>
                <a:spcPct val="100000"/>
              </a:lnSpc>
              <a:spcBef>
                <a:spcPts val="0"/>
              </a:spcBef>
              <a:buSzTx/>
              <a:buNone/>
              <a:defRPr sz="4126"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98579060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Close-up of the top of a hot air balloon viewed from abov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3" y="7124700"/>
            <a:ext cx="21971000" cy="4648200"/>
          </a:xfrm>
          <a:prstGeom prst="rect">
            <a:avLst/>
          </a:prstGeom>
        </p:spPr>
        <p:txBody>
          <a:bodyPr anchor="b"/>
          <a:lstStyle>
            <a:lvl1pPr>
              <a:defRPr sz="8700" spc="-174">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1207692" y="1106138"/>
            <a:ext cx="21968621" cy="636980"/>
          </a:xfrm>
          <a:prstGeom prst="rect">
            <a:avLst/>
          </a:prstGeom>
        </p:spPr>
        <p:txBody>
          <a:bodyPr lIns="45719" tIns="45719" rIns="45719" bIns="45719"/>
          <a:lstStyle>
            <a:lvl1pPr marL="0" indent="0" defTabSz="619126">
              <a:lnSpc>
                <a:spcPct val="100000"/>
              </a:lnSpc>
              <a:spcBef>
                <a:spcPts val="0"/>
              </a:spcBef>
              <a:buSzTx/>
              <a:buNone/>
              <a:defRPr sz="2700" b="1"/>
            </a:lvl1pPr>
          </a:lstStyle>
          <a:p>
            <a:r>
              <a:t>Author and Date</a:t>
            </a:r>
          </a:p>
        </p:txBody>
      </p:sp>
      <p:sp>
        <p:nvSpPr>
          <p:cNvPr id="24" name="Body Level One…"/>
          <p:cNvSpPr txBox="1">
            <a:spLocks noGrp="1"/>
          </p:cNvSpPr>
          <p:nvPr>
            <p:ph type="body" sz="quarter" idx="1" hasCustomPrompt="1"/>
          </p:nvPr>
        </p:nvSpPr>
        <p:spPr>
          <a:xfrm>
            <a:off x="1206503" y="11609910"/>
            <a:ext cx="21971000" cy="1116952"/>
          </a:xfrm>
          <a:prstGeom prst="rect">
            <a:avLst/>
          </a:prstGeom>
        </p:spPr>
        <p:txBody>
          <a:bodyPr/>
          <a:lstStyle>
            <a:lvl1pPr marL="0" indent="0" defTabSz="619126">
              <a:lnSpc>
                <a:spcPct val="100000"/>
              </a:lnSpc>
              <a:spcBef>
                <a:spcPts val="0"/>
              </a:spcBef>
              <a:buSzTx/>
              <a:buNone/>
              <a:defRPr sz="4126" b="1">
                <a:solidFill>
                  <a:srgbClr val="FFFFFF"/>
                </a:solidFill>
              </a:defRPr>
            </a:lvl1pPr>
            <a:lvl2pPr marL="0" indent="342900" defTabSz="619126">
              <a:lnSpc>
                <a:spcPct val="100000"/>
              </a:lnSpc>
              <a:spcBef>
                <a:spcPts val="0"/>
              </a:spcBef>
              <a:buSzTx/>
              <a:buNone/>
              <a:defRPr sz="4126" b="1">
                <a:solidFill>
                  <a:srgbClr val="FFFFFF"/>
                </a:solidFill>
              </a:defRPr>
            </a:lvl2pPr>
            <a:lvl3pPr marL="0" indent="685800" defTabSz="619126">
              <a:lnSpc>
                <a:spcPct val="100000"/>
              </a:lnSpc>
              <a:spcBef>
                <a:spcPts val="0"/>
              </a:spcBef>
              <a:buSzTx/>
              <a:buNone/>
              <a:defRPr sz="4126" b="1">
                <a:solidFill>
                  <a:srgbClr val="FFFFFF"/>
                </a:solidFill>
              </a:defRPr>
            </a:lvl3pPr>
            <a:lvl4pPr marL="0" indent="1028700" defTabSz="619126">
              <a:lnSpc>
                <a:spcPct val="100000"/>
              </a:lnSpc>
              <a:spcBef>
                <a:spcPts val="0"/>
              </a:spcBef>
              <a:buSzTx/>
              <a:buNone/>
              <a:defRPr sz="4126" b="1">
                <a:solidFill>
                  <a:srgbClr val="FFFFFF"/>
                </a:solidFill>
              </a:defRPr>
            </a:lvl4pPr>
            <a:lvl5pPr marL="0" indent="1371600" defTabSz="619126">
              <a:lnSpc>
                <a:spcPct val="100000"/>
              </a:lnSpc>
              <a:spcBef>
                <a:spcPts val="0"/>
              </a:spcBef>
              <a:buSzTx/>
              <a:buNone/>
              <a:defRPr sz="4126"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7438716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hot air balloon viewed from below"/>
          <p:cNvSpPr>
            <a:spLocks noGrp="1"/>
          </p:cNvSpPr>
          <p:nvPr>
            <p:ph type="pic" idx="21"/>
          </p:nvPr>
        </p:nvSpPr>
        <p:spPr>
          <a:xfrm>
            <a:off x="9226575" y="1270000"/>
            <a:ext cx="16840152" cy="11184436"/>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3" y="1270001"/>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3" y="7060576"/>
            <a:ext cx="9779000" cy="5385424"/>
          </a:xfrm>
          <a:prstGeom prst="rect">
            <a:avLst/>
          </a:prstGeom>
        </p:spPr>
        <p:txBody>
          <a:bodyPr/>
          <a:lstStyle>
            <a:lvl1pPr marL="0" indent="0" defTabSz="619126">
              <a:lnSpc>
                <a:spcPct val="100000"/>
              </a:lnSpc>
              <a:spcBef>
                <a:spcPts val="0"/>
              </a:spcBef>
              <a:buSzTx/>
              <a:buNone/>
              <a:defRPr sz="4126" b="1"/>
            </a:lvl1pPr>
            <a:lvl2pPr marL="0" indent="342900" defTabSz="619126">
              <a:lnSpc>
                <a:spcPct val="100000"/>
              </a:lnSpc>
              <a:spcBef>
                <a:spcPts val="0"/>
              </a:spcBef>
              <a:buSzTx/>
              <a:buNone/>
              <a:defRPr sz="4126" b="1"/>
            </a:lvl2pPr>
            <a:lvl3pPr marL="0" indent="685800" defTabSz="619126">
              <a:lnSpc>
                <a:spcPct val="100000"/>
              </a:lnSpc>
              <a:spcBef>
                <a:spcPts val="0"/>
              </a:spcBef>
              <a:buSzTx/>
              <a:buNone/>
              <a:defRPr sz="4126" b="1"/>
            </a:lvl3pPr>
            <a:lvl4pPr marL="0" indent="1028700" defTabSz="619126">
              <a:lnSpc>
                <a:spcPct val="100000"/>
              </a:lnSpc>
              <a:spcBef>
                <a:spcPts val="0"/>
              </a:spcBef>
              <a:buSzTx/>
              <a:buNone/>
              <a:defRPr sz="4126" b="1"/>
            </a:lvl4pPr>
            <a:lvl5pPr marL="0" indent="1371600" defTabSz="619126">
              <a:lnSpc>
                <a:spcPct val="100000"/>
              </a:lnSpc>
              <a:spcBef>
                <a:spcPts val="0"/>
              </a:spcBef>
              <a:buSzTx/>
              <a:buNone/>
              <a:defRPr sz="4126"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122260" y="13149494"/>
            <a:ext cx="314189" cy="3103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003593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3" y="2245962"/>
            <a:ext cx="21971000" cy="934780"/>
          </a:xfrm>
          <a:prstGeom prst="rect">
            <a:avLst/>
          </a:prstGeom>
        </p:spPr>
        <p:txBody>
          <a:bodyPr lIns="45719" tIns="45719" rIns="45719" bIns="45719"/>
          <a:lstStyle>
            <a:lvl1pPr marL="0" indent="0" defTabSz="619126">
              <a:lnSpc>
                <a:spcPct val="100000"/>
              </a:lnSpc>
              <a:spcBef>
                <a:spcPts val="0"/>
              </a:spcBef>
              <a:buSzTx/>
              <a:buNone/>
              <a:defRPr sz="4126"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61065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55659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3" y="2247900"/>
            <a:ext cx="9779000" cy="934780"/>
          </a:xfrm>
          <a:prstGeom prst="rect">
            <a:avLst/>
          </a:prstGeom>
        </p:spPr>
        <p:txBody>
          <a:bodyPr lIns="45719" tIns="45719" rIns="45719" bIns="45719"/>
          <a:lstStyle>
            <a:lvl1pPr marL="0" indent="0" defTabSz="619126">
              <a:lnSpc>
                <a:spcPct val="100000"/>
              </a:lnSpc>
              <a:spcBef>
                <a:spcPts val="0"/>
              </a:spcBef>
              <a:buSzTx/>
              <a:buNone/>
              <a:defRPr sz="4126" b="1"/>
            </a:lvl1pPr>
          </a:lstStyle>
          <a:p>
            <a:r>
              <a:t>Slide Subtitle</a:t>
            </a:r>
          </a:p>
        </p:txBody>
      </p:sp>
      <p:sp>
        <p:nvSpPr>
          <p:cNvPr id="61" name="Body Level One…"/>
          <p:cNvSpPr txBox="1">
            <a:spLocks noGrp="1"/>
          </p:cNvSpPr>
          <p:nvPr>
            <p:ph type="body" sz="half" idx="1" hasCustomPrompt="1"/>
          </p:nvPr>
        </p:nvSpPr>
        <p:spPr>
          <a:xfrm>
            <a:off x="1206503" y="4248505"/>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Hot air balloons viewed from below against a blue sky"/>
          <p:cNvSpPr>
            <a:spLocks noGrp="1"/>
          </p:cNvSpPr>
          <p:nvPr>
            <p:ph type="pic" idx="22"/>
          </p:nvPr>
        </p:nvSpPr>
        <p:spPr>
          <a:xfrm>
            <a:off x="8432800" y="1263849"/>
            <a:ext cx="16850011" cy="1118820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3" y="952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985241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8" y="4533900"/>
            <a:ext cx="21971005" cy="4648200"/>
          </a:xfrm>
          <a:prstGeom prst="rect">
            <a:avLst/>
          </a:prstGeom>
        </p:spPr>
        <p:txBody>
          <a:bodyPr anchor="ctr"/>
          <a:lstStyle>
            <a:lvl1pPr>
              <a:defRPr sz="8700" b="0" spc="-174">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122260" y="13149494"/>
            <a:ext cx="314189" cy="310341"/>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05143422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3" y="4920845"/>
            <a:ext cx="21971000" cy="3874314"/>
          </a:xfrm>
          <a:prstGeom prst="rect">
            <a:avLst/>
          </a:prstGeom>
        </p:spPr>
        <p:txBody>
          <a:bodyPr anchor="ctr"/>
          <a:lstStyle>
            <a:lvl1pPr marL="0" indent="0" algn="ctr">
              <a:lnSpc>
                <a:spcPct val="80000"/>
              </a:lnSpc>
              <a:spcBef>
                <a:spcPts val="0"/>
              </a:spcBef>
              <a:buSzTx/>
              <a:buNone/>
              <a:defRPr sz="8700" spc="-174">
                <a:solidFill>
                  <a:schemeClr val="accent1">
                    <a:hueOff val="114395"/>
                    <a:lumOff val="-24975"/>
                  </a:schemeClr>
                </a:solidFill>
                <a:latin typeface="Helvetica Neue Medium"/>
                <a:ea typeface="Helvetica Neue Medium"/>
                <a:cs typeface="Helvetica Neue Medium"/>
                <a:sym typeface="Helvetica Neue Medium"/>
              </a:defRPr>
            </a:lvl1pPr>
            <a:lvl2pPr marL="0" indent="342900" algn="ctr">
              <a:lnSpc>
                <a:spcPct val="80000"/>
              </a:lnSpc>
              <a:spcBef>
                <a:spcPts val="0"/>
              </a:spcBef>
              <a:buSzTx/>
              <a:buNone/>
              <a:defRPr sz="8700" spc="-174">
                <a:solidFill>
                  <a:schemeClr val="accent1">
                    <a:hueOff val="114395"/>
                    <a:lumOff val="-24975"/>
                  </a:schemeClr>
                </a:solidFill>
                <a:latin typeface="Helvetica Neue Medium"/>
                <a:ea typeface="Helvetica Neue Medium"/>
                <a:cs typeface="Helvetica Neue Medium"/>
                <a:sym typeface="Helvetica Neue Medium"/>
              </a:defRPr>
            </a:lvl2pPr>
            <a:lvl3pPr marL="0" indent="685800" algn="ctr">
              <a:lnSpc>
                <a:spcPct val="80000"/>
              </a:lnSpc>
              <a:spcBef>
                <a:spcPts val="0"/>
              </a:spcBef>
              <a:buSzTx/>
              <a:buNone/>
              <a:defRPr sz="8700" spc="-174">
                <a:solidFill>
                  <a:schemeClr val="accent1">
                    <a:hueOff val="114395"/>
                    <a:lumOff val="-24975"/>
                  </a:schemeClr>
                </a:solidFill>
                <a:latin typeface="Helvetica Neue Medium"/>
                <a:ea typeface="Helvetica Neue Medium"/>
                <a:cs typeface="Helvetica Neue Medium"/>
                <a:sym typeface="Helvetica Neue Medium"/>
              </a:defRPr>
            </a:lvl3pPr>
            <a:lvl4pPr marL="0" indent="1028700" algn="ctr">
              <a:lnSpc>
                <a:spcPct val="80000"/>
              </a:lnSpc>
              <a:spcBef>
                <a:spcPts val="0"/>
              </a:spcBef>
              <a:buSzTx/>
              <a:buNone/>
              <a:defRPr sz="8700" spc="-174">
                <a:solidFill>
                  <a:schemeClr val="accent1">
                    <a:hueOff val="114395"/>
                    <a:lumOff val="-24975"/>
                  </a:schemeClr>
                </a:solidFill>
                <a:latin typeface="Helvetica Neue Medium"/>
                <a:ea typeface="Helvetica Neue Medium"/>
                <a:cs typeface="Helvetica Neue Medium"/>
                <a:sym typeface="Helvetica Neue Medium"/>
              </a:defRPr>
            </a:lvl4pPr>
            <a:lvl5pPr marL="0" indent="1371600" algn="ctr">
              <a:lnSpc>
                <a:spcPct val="80000"/>
              </a:lnSpc>
              <a:spcBef>
                <a:spcPts val="0"/>
              </a:spcBef>
              <a:buSzTx/>
              <a:buNone/>
              <a:defRPr sz="8700" spc="-174">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59212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3" y="1075928"/>
            <a:ext cx="21971000" cy="7241584"/>
          </a:xfrm>
          <a:prstGeom prst="rect">
            <a:avLst/>
          </a:prstGeom>
        </p:spPr>
        <p:txBody>
          <a:bodyPr anchor="b"/>
          <a:lstStyle>
            <a:lvl1pPr marL="0" indent="0" algn="ctr">
              <a:lnSpc>
                <a:spcPct val="80000"/>
              </a:lnSpc>
              <a:spcBef>
                <a:spcPts val="0"/>
              </a:spcBef>
              <a:buSzTx/>
              <a:buNone/>
              <a:defRPr sz="18750" b="1" spc="-188">
                <a:solidFill>
                  <a:schemeClr val="accent1">
                    <a:hueOff val="114395"/>
                    <a:lumOff val="-24975"/>
                  </a:schemeClr>
                </a:solidFill>
              </a:defRPr>
            </a:lvl1pPr>
            <a:lvl2pPr marL="0" indent="342900" algn="ctr">
              <a:lnSpc>
                <a:spcPct val="80000"/>
              </a:lnSpc>
              <a:spcBef>
                <a:spcPts val="0"/>
              </a:spcBef>
              <a:buSzTx/>
              <a:buNone/>
              <a:defRPr sz="18750" b="1" spc="-188">
                <a:solidFill>
                  <a:schemeClr val="accent1">
                    <a:hueOff val="114395"/>
                    <a:lumOff val="-24975"/>
                  </a:schemeClr>
                </a:solidFill>
              </a:defRPr>
            </a:lvl2pPr>
            <a:lvl3pPr marL="0" indent="685800" algn="ctr">
              <a:lnSpc>
                <a:spcPct val="80000"/>
              </a:lnSpc>
              <a:spcBef>
                <a:spcPts val="0"/>
              </a:spcBef>
              <a:buSzTx/>
              <a:buNone/>
              <a:defRPr sz="18750" b="1" spc="-188">
                <a:solidFill>
                  <a:schemeClr val="accent1">
                    <a:hueOff val="114395"/>
                    <a:lumOff val="-24975"/>
                  </a:schemeClr>
                </a:solidFill>
              </a:defRPr>
            </a:lvl3pPr>
            <a:lvl4pPr marL="0" indent="1028700" algn="ctr">
              <a:lnSpc>
                <a:spcPct val="80000"/>
              </a:lnSpc>
              <a:spcBef>
                <a:spcPts val="0"/>
              </a:spcBef>
              <a:buSzTx/>
              <a:buNone/>
              <a:defRPr sz="18750" b="1" spc="-188">
                <a:solidFill>
                  <a:schemeClr val="accent1">
                    <a:hueOff val="114395"/>
                    <a:lumOff val="-24975"/>
                  </a:schemeClr>
                </a:solidFill>
              </a:defRPr>
            </a:lvl4pPr>
            <a:lvl5pPr marL="0" indent="1371600" algn="ctr">
              <a:lnSpc>
                <a:spcPct val="80000"/>
              </a:lnSpc>
              <a:spcBef>
                <a:spcPts val="0"/>
              </a:spcBef>
              <a:buSzTx/>
              <a:buNone/>
              <a:defRPr sz="18750" b="1" spc="-188">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3" y="8262180"/>
            <a:ext cx="21971000" cy="934780"/>
          </a:xfrm>
          <a:prstGeom prst="rect">
            <a:avLst/>
          </a:prstGeom>
        </p:spPr>
        <p:txBody>
          <a:bodyPr lIns="45719" tIns="45719" rIns="45719" bIns="45719"/>
          <a:lstStyle>
            <a:lvl1pPr marL="0" indent="0" algn="ctr" defTabSz="619126">
              <a:lnSpc>
                <a:spcPct val="100000"/>
              </a:lnSpc>
              <a:spcBef>
                <a:spcPts val="0"/>
              </a:spcBef>
              <a:buSzTx/>
              <a:buNone/>
              <a:defRPr sz="4126"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678917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4" y="10675454"/>
            <a:ext cx="20149253" cy="636980"/>
          </a:xfrm>
          <a:prstGeom prst="rect">
            <a:avLst/>
          </a:prstGeom>
        </p:spPr>
        <p:txBody>
          <a:bodyPr lIns="45719" tIns="45719" rIns="45719" bIns="45719"/>
          <a:lstStyle>
            <a:lvl1pPr marL="0" indent="0" defTabSz="619126">
              <a:lnSpc>
                <a:spcPct val="100000"/>
              </a:lnSpc>
              <a:spcBef>
                <a:spcPts val="0"/>
              </a:spcBef>
              <a:buSzTx/>
              <a:buNone/>
              <a:defRPr sz="2700" b="1"/>
            </a:lvl1pPr>
          </a:lstStyle>
          <a:p>
            <a:r>
              <a:t>Attribution</a:t>
            </a:r>
          </a:p>
        </p:txBody>
      </p:sp>
      <p:sp>
        <p:nvSpPr>
          <p:cNvPr id="116" name="Body Level One…"/>
          <p:cNvSpPr txBox="1">
            <a:spLocks noGrp="1"/>
          </p:cNvSpPr>
          <p:nvPr>
            <p:ph type="body" sz="half" idx="1" hasCustomPrompt="1"/>
          </p:nvPr>
        </p:nvSpPr>
        <p:spPr>
          <a:xfrm>
            <a:off x="1753923" y="4939860"/>
            <a:ext cx="20876155" cy="3836280"/>
          </a:xfrm>
          <a:prstGeom prst="rect">
            <a:avLst/>
          </a:prstGeom>
        </p:spPr>
        <p:txBody>
          <a:bodyPr/>
          <a:lstStyle>
            <a:lvl1pPr marL="479192" indent="-352426">
              <a:spcBef>
                <a:spcPts val="0"/>
              </a:spcBef>
              <a:buSzTx/>
              <a:buNone/>
              <a:defRPr sz="6376" spc="-128">
                <a:solidFill>
                  <a:schemeClr val="accent1">
                    <a:hueOff val="114395"/>
                    <a:lumOff val="-24975"/>
                  </a:schemeClr>
                </a:solidFill>
                <a:latin typeface="Helvetica Neue Medium"/>
                <a:ea typeface="Helvetica Neue Medium"/>
                <a:cs typeface="Helvetica Neue Medium"/>
                <a:sym typeface="Helvetica Neue Medium"/>
              </a:defRPr>
            </a:lvl1pPr>
            <a:lvl2pPr marL="479192" indent="-9526">
              <a:spcBef>
                <a:spcPts val="0"/>
              </a:spcBef>
              <a:buSzTx/>
              <a:buNone/>
              <a:defRPr sz="6376" spc="-128">
                <a:solidFill>
                  <a:schemeClr val="accent1">
                    <a:hueOff val="114395"/>
                    <a:lumOff val="-24975"/>
                  </a:schemeClr>
                </a:solidFill>
                <a:latin typeface="Helvetica Neue Medium"/>
                <a:ea typeface="Helvetica Neue Medium"/>
                <a:cs typeface="Helvetica Neue Medium"/>
                <a:sym typeface="Helvetica Neue Medium"/>
              </a:defRPr>
            </a:lvl2pPr>
            <a:lvl3pPr marL="479192" indent="333376">
              <a:spcBef>
                <a:spcPts val="0"/>
              </a:spcBef>
              <a:buSzTx/>
              <a:buNone/>
              <a:defRPr sz="6376" spc="-128">
                <a:solidFill>
                  <a:schemeClr val="accent1">
                    <a:hueOff val="114395"/>
                    <a:lumOff val="-24975"/>
                  </a:schemeClr>
                </a:solidFill>
                <a:latin typeface="Helvetica Neue Medium"/>
                <a:ea typeface="Helvetica Neue Medium"/>
                <a:cs typeface="Helvetica Neue Medium"/>
                <a:sym typeface="Helvetica Neue Medium"/>
              </a:defRPr>
            </a:lvl3pPr>
            <a:lvl4pPr marL="479192" indent="676276">
              <a:spcBef>
                <a:spcPts val="0"/>
              </a:spcBef>
              <a:buSzTx/>
              <a:buNone/>
              <a:defRPr sz="6376" spc="-128">
                <a:solidFill>
                  <a:schemeClr val="accent1">
                    <a:hueOff val="114395"/>
                    <a:lumOff val="-24975"/>
                  </a:schemeClr>
                </a:solidFill>
                <a:latin typeface="Helvetica Neue Medium"/>
                <a:ea typeface="Helvetica Neue Medium"/>
                <a:cs typeface="Helvetica Neue Medium"/>
                <a:sym typeface="Helvetica Neue Medium"/>
              </a:defRPr>
            </a:lvl4pPr>
            <a:lvl5pPr marL="479192" indent="1019176">
              <a:spcBef>
                <a:spcPts val="0"/>
              </a:spcBef>
              <a:buSzTx/>
              <a:buNone/>
              <a:defRPr sz="6376" spc="-128">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028520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Hot air balloons viewed from below against a blue sky"/>
          <p:cNvSpPr>
            <a:spLocks noGrp="1"/>
          </p:cNvSpPr>
          <p:nvPr>
            <p:ph type="pic" sz="quarter" idx="21"/>
          </p:nvPr>
        </p:nvSpPr>
        <p:spPr>
          <a:xfrm>
            <a:off x="15436504" y="1270000"/>
            <a:ext cx="8167168" cy="5422900"/>
          </a:xfrm>
          <a:prstGeom prst="rect">
            <a:avLst/>
          </a:prstGeom>
        </p:spPr>
        <p:txBody>
          <a:bodyPr lIns="91439" tIns="45719" rIns="91439" bIns="45719">
            <a:noAutofit/>
          </a:bodyPr>
          <a:lstStyle/>
          <a:p>
            <a:endParaRPr/>
          </a:p>
        </p:txBody>
      </p:sp>
      <p:sp>
        <p:nvSpPr>
          <p:cNvPr id="125" name="Close-up of the top of a hot air balloon viewed from above"/>
          <p:cNvSpPr>
            <a:spLocks noGrp="1"/>
          </p:cNvSpPr>
          <p:nvPr>
            <p:ph type="pic" sz="quarter" idx="22"/>
          </p:nvPr>
        </p:nvSpPr>
        <p:spPr>
          <a:xfrm>
            <a:off x="15461775" y="7085972"/>
            <a:ext cx="8148413" cy="5432276"/>
          </a:xfrm>
          <a:prstGeom prst="rect">
            <a:avLst/>
          </a:prstGeom>
        </p:spPr>
        <p:txBody>
          <a:bodyPr lIns="91439" tIns="45719" rIns="91439" bIns="45719">
            <a:noAutofit/>
          </a:bodyPr>
          <a:lstStyle/>
          <a:p>
            <a:endParaRPr/>
          </a:p>
        </p:txBody>
      </p:sp>
      <p:sp>
        <p:nvSpPr>
          <p:cNvPr id="126" name="Hot air balloons viewed from below against a blue sky"/>
          <p:cNvSpPr>
            <a:spLocks noGrp="1"/>
          </p:cNvSpPr>
          <p:nvPr>
            <p:ph type="pic" idx="23"/>
          </p:nvPr>
        </p:nvSpPr>
        <p:spPr>
          <a:xfrm>
            <a:off x="-124634" y="1270000"/>
            <a:ext cx="16859219" cy="1123948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248817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Hot 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6192178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48B9-3DC2-321C-33E4-82B0977F84E8}"/>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12E15E8C-D1F5-E12C-4643-6DF3791520D0}"/>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8CBE72-6540-6E86-7717-AC5661C9E4C5}"/>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5" name="Footer Placeholder 4">
            <a:extLst>
              <a:ext uri="{FF2B5EF4-FFF2-40B4-BE49-F238E27FC236}">
                <a16:creationId xmlns:a16="http://schemas.microsoft.com/office/drawing/2014/main" id="{56A5DC62-7CC3-7530-91AF-781E2FE74E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090C21-9C3F-05E0-ED18-FA4992292343}"/>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1027948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7D85-9EB7-32FC-9EBC-283DA5ECAF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53C303-3DAB-2DD5-3BE9-937304251A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86B64D-17C4-71B7-2A6A-A810E9C380C5}"/>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5" name="Footer Placeholder 4">
            <a:extLst>
              <a:ext uri="{FF2B5EF4-FFF2-40B4-BE49-F238E27FC236}">
                <a16:creationId xmlns:a16="http://schemas.microsoft.com/office/drawing/2014/main" id="{563395E2-2E27-4220-6D33-D384F34CAD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8A41B8-A8FF-6D43-2042-506D6DBC91DD}"/>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2506749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AF82-54A8-79C1-FD55-A5B2B3365343}"/>
              </a:ext>
            </a:extLst>
          </p:cNvPr>
          <p:cNvSpPr>
            <a:spLocks noGrp="1"/>
          </p:cNvSpPr>
          <p:nvPr>
            <p:ph type="title"/>
          </p:nvPr>
        </p:nvSpPr>
        <p:spPr>
          <a:xfrm>
            <a:off x="1663701" y="3419479"/>
            <a:ext cx="21031200" cy="5705474"/>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DD4B8F-889A-92DD-0763-2C18FC716C55}"/>
              </a:ext>
            </a:extLst>
          </p:cNvPr>
          <p:cNvSpPr>
            <a:spLocks noGrp="1"/>
          </p:cNvSpPr>
          <p:nvPr>
            <p:ph type="body" idx="1"/>
          </p:nvPr>
        </p:nvSpPr>
        <p:spPr>
          <a:xfrm>
            <a:off x="1663701" y="9178929"/>
            <a:ext cx="21031200" cy="3000374"/>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E9FE04-E773-C364-5C56-08AAA38DC464}"/>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5" name="Footer Placeholder 4">
            <a:extLst>
              <a:ext uri="{FF2B5EF4-FFF2-40B4-BE49-F238E27FC236}">
                <a16:creationId xmlns:a16="http://schemas.microsoft.com/office/drawing/2014/main" id="{D0752809-BFA0-2938-48C4-F47EA60449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CC5DD2-375F-ABF8-8F99-F7CC02E18D8C}"/>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3117531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Hot air balloons viewed from below against a blue sky"/>
          <p:cNvSpPr>
            <a:spLocks noGrp="1"/>
          </p:cNvSpPr>
          <p:nvPr>
            <p:ph type="pic" idx="22"/>
          </p:nvPr>
        </p:nvSpPr>
        <p:spPr>
          <a:xfrm>
            <a:off x="8432800" y="1263848"/>
            <a:ext cx="16850011" cy="11188205"/>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24A7-3598-70B1-8352-92B3CFF65B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597367-615B-720E-9A4B-F1E9E4442438}"/>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D9560D-F3F5-7D64-427F-CECD6E867D58}"/>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56B1AA-C603-C165-939B-27034733D98F}"/>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6" name="Footer Placeholder 5">
            <a:extLst>
              <a:ext uri="{FF2B5EF4-FFF2-40B4-BE49-F238E27FC236}">
                <a16:creationId xmlns:a16="http://schemas.microsoft.com/office/drawing/2014/main" id="{3F710734-4A3D-3AB1-A617-84642EB87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780A67-62A0-0468-991C-2434C8DC4C01}"/>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2219061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068F-5382-8F0F-6C7D-5A883AA83907}"/>
              </a:ext>
            </a:extLst>
          </p:cNvPr>
          <p:cNvSpPr>
            <a:spLocks noGrp="1"/>
          </p:cNvSpPr>
          <p:nvPr>
            <p:ph type="title"/>
          </p:nvPr>
        </p:nvSpPr>
        <p:spPr>
          <a:xfrm>
            <a:off x="1679576" y="730253"/>
            <a:ext cx="21031200" cy="265112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BDBEC4-07C5-DFA9-D502-B79663160439}"/>
              </a:ext>
            </a:extLst>
          </p:cNvPr>
          <p:cNvSpPr>
            <a:spLocks noGrp="1"/>
          </p:cNvSpPr>
          <p:nvPr>
            <p:ph type="body" idx="1"/>
          </p:nvPr>
        </p:nvSpPr>
        <p:spPr>
          <a:xfrm>
            <a:off x="1679579" y="3362326"/>
            <a:ext cx="10315573"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C0FE5BE-A99A-4CA3-6230-D3AD5CDD048A}"/>
              </a:ext>
            </a:extLst>
          </p:cNvPr>
          <p:cNvSpPr>
            <a:spLocks noGrp="1"/>
          </p:cNvSpPr>
          <p:nvPr>
            <p:ph sz="half" idx="2"/>
          </p:nvPr>
        </p:nvSpPr>
        <p:spPr>
          <a:xfrm>
            <a:off x="1679579" y="5010150"/>
            <a:ext cx="10315573"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264AC06-923A-3403-5C10-5840B6AF0F05}"/>
              </a:ext>
            </a:extLst>
          </p:cNvPr>
          <p:cNvSpPr>
            <a:spLocks noGrp="1"/>
          </p:cNvSpPr>
          <p:nvPr>
            <p:ph type="body" sz="quarter" idx="3"/>
          </p:nvPr>
        </p:nvSpPr>
        <p:spPr>
          <a:xfrm>
            <a:off x="12344401" y="3362326"/>
            <a:ext cx="10366376"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39399F1A-5787-8F9A-7DDD-56352F33A750}"/>
              </a:ext>
            </a:extLst>
          </p:cNvPr>
          <p:cNvSpPr>
            <a:spLocks noGrp="1"/>
          </p:cNvSpPr>
          <p:nvPr>
            <p:ph sz="quarter" idx="4"/>
          </p:nvPr>
        </p:nvSpPr>
        <p:spPr>
          <a:xfrm>
            <a:off x="12344401"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E2B9887-D268-EEE2-5474-550CA14E45D2}"/>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8" name="Footer Placeholder 7">
            <a:extLst>
              <a:ext uri="{FF2B5EF4-FFF2-40B4-BE49-F238E27FC236}">
                <a16:creationId xmlns:a16="http://schemas.microsoft.com/office/drawing/2014/main" id="{89635951-D991-D371-7F3D-C40C3F7716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C08E40-111D-2087-7B45-0C87D6C6E61C}"/>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31343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DE7B-36D8-8E0A-3241-3F48608155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C2D99B-A65B-2DBC-813C-835D37F7F2C7}"/>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4" name="Footer Placeholder 3">
            <a:extLst>
              <a:ext uri="{FF2B5EF4-FFF2-40B4-BE49-F238E27FC236}">
                <a16:creationId xmlns:a16="http://schemas.microsoft.com/office/drawing/2014/main" id="{04DE85E9-1BA2-5828-15E8-A46EF9688C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19A801-1A36-1B8D-B3F7-90D95D5BCAAB}"/>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3070246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D7140-E994-42CB-78BE-B30357814FC6}"/>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3" name="Footer Placeholder 2">
            <a:extLst>
              <a:ext uri="{FF2B5EF4-FFF2-40B4-BE49-F238E27FC236}">
                <a16:creationId xmlns:a16="http://schemas.microsoft.com/office/drawing/2014/main" id="{6638EE3D-B4C3-506A-205D-11225A3AE2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5E7254-3AE1-EFCC-30D2-86244F4B816F}"/>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2245428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F083-4F2E-0324-4DBF-54101A0C9967}"/>
              </a:ext>
            </a:extLst>
          </p:cNvPr>
          <p:cNvSpPr>
            <a:spLocks noGrp="1"/>
          </p:cNvSpPr>
          <p:nvPr>
            <p:ph type="title"/>
          </p:nvPr>
        </p:nvSpPr>
        <p:spPr>
          <a:xfrm>
            <a:off x="1679576" y="914400"/>
            <a:ext cx="7864475" cy="32004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36F6B2-CE4F-ED61-B855-80A47CB81723}"/>
              </a:ext>
            </a:extLst>
          </p:cNvPr>
          <p:cNvSpPr>
            <a:spLocks noGrp="1"/>
          </p:cNvSpPr>
          <p:nvPr>
            <p:ph idx="1"/>
          </p:nvPr>
        </p:nvSpPr>
        <p:spPr>
          <a:xfrm>
            <a:off x="10366376" y="1974853"/>
            <a:ext cx="12344400" cy="97472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BFF958-D349-6D41-B1B4-630CB6E1447B}"/>
              </a:ext>
            </a:extLst>
          </p:cNvPr>
          <p:cNvSpPr>
            <a:spLocks noGrp="1"/>
          </p:cNvSpPr>
          <p:nvPr>
            <p:ph type="body" sz="half" idx="2"/>
          </p:nvPr>
        </p:nvSpPr>
        <p:spPr>
          <a:xfrm>
            <a:off x="1679576" y="4114800"/>
            <a:ext cx="7864475"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6874CCA-4D1E-554B-7A17-97DD33BB2DC9}"/>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6" name="Footer Placeholder 5">
            <a:extLst>
              <a:ext uri="{FF2B5EF4-FFF2-40B4-BE49-F238E27FC236}">
                <a16:creationId xmlns:a16="http://schemas.microsoft.com/office/drawing/2014/main" id="{917E65AD-0D5A-31BE-0226-144F5685C7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9B01B9-8771-4EBF-6959-7C5D3787EFEB}"/>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3322490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7EF5-914D-8FB3-E077-F75CB60387EE}"/>
              </a:ext>
            </a:extLst>
          </p:cNvPr>
          <p:cNvSpPr>
            <a:spLocks noGrp="1"/>
          </p:cNvSpPr>
          <p:nvPr>
            <p:ph type="title"/>
          </p:nvPr>
        </p:nvSpPr>
        <p:spPr>
          <a:xfrm>
            <a:off x="1679576" y="914400"/>
            <a:ext cx="7864475" cy="32004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5DA56A-CC1C-8B09-0976-B07A1AAEEA56}"/>
              </a:ext>
            </a:extLst>
          </p:cNvPr>
          <p:cNvSpPr>
            <a:spLocks noGrp="1"/>
          </p:cNvSpPr>
          <p:nvPr>
            <p:ph type="pic" idx="1"/>
          </p:nvPr>
        </p:nvSpPr>
        <p:spPr>
          <a:xfrm>
            <a:off x="10366376" y="1974853"/>
            <a:ext cx="12344400" cy="974725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03E314C-55A2-B796-28BF-0FFAE4C6237C}"/>
              </a:ext>
            </a:extLst>
          </p:cNvPr>
          <p:cNvSpPr>
            <a:spLocks noGrp="1"/>
          </p:cNvSpPr>
          <p:nvPr>
            <p:ph type="body" sz="half" idx="2"/>
          </p:nvPr>
        </p:nvSpPr>
        <p:spPr>
          <a:xfrm>
            <a:off x="1679576" y="4114800"/>
            <a:ext cx="7864475"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FF0616C-1944-F356-DB33-DF17A2752A96}"/>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6" name="Footer Placeholder 5">
            <a:extLst>
              <a:ext uri="{FF2B5EF4-FFF2-40B4-BE49-F238E27FC236}">
                <a16:creationId xmlns:a16="http://schemas.microsoft.com/office/drawing/2014/main" id="{02DDB239-14EE-B62B-4A3D-8490707A01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D44B47-36F6-6CA1-3096-F89AFE31F69A}"/>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4159295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69BB-457B-7A7F-9D0D-2802CA5F2C3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6A9236-05DC-5541-B135-639A7D3D1D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CCA5C1-7155-6017-51EF-5DDE0D3D7BF2}"/>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5" name="Footer Placeholder 4">
            <a:extLst>
              <a:ext uri="{FF2B5EF4-FFF2-40B4-BE49-F238E27FC236}">
                <a16:creationId xmlns:a16="http://schemas.microsoft.com/office/drawing/2014/main" id="{7ED2FE29-109D-EFEA-DDAE-D05727CF0D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D1AAEA-D457-0906-87DD-A6D4DC0CFBA5}"/>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2448760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2E56C7-934B-5472-27ED-45335E3BB180}"/>
              </a:ext>
            </a:extLst>
          </p:cNvPr>
          <p:cNvSpPr>
            <a:spLocks noGrp="1"/>
          </p:cNvSpPr>
          <p:nvPr>
            <p:ph type="title" orient="vert"/>
          </p:nvPr>
        </p:nvSpPr>
        <p:spPr>
          <a:xfrm>
            <a:off x="17449801" y="730250"/>
            <a:ext cx="5257800"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DC8DDF-5538-7995-17D2-7697BF027CB9}"/>
              </a:ext>
            </a:extLst>
          </p:cNvPr>
          <p:cNvSpPr>
            <a:spLocks noGrp="1"/>
          </p:cNvSpPr>
          <p:nvPr>
            <p:ph type="body" orient="vert" idx="1"/>
          </p:nvPr>
        </p:nvSpPr>
        <p:spPr>
          <a:xfrm>
            <a:off x="1676401"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ED5F03-878E-EA0F-0E55-7247F6429D1F}"/>
              </a:ext>
            </a:extLst>
          </p:cNvPr>
          <p:cNvSpPr>
            <a:spLocks noGrp="1"/>
          </p:cNvSpPr>
          <p:nvPr>
            <p:ph type="dt" sz="half" idx="10"/>
          </p:nvPr>
        </p:nvSpPr>
        <p:spPr/>
        <p:txBody>
          <a:bodyPr/>
          <a:lstStyle/>
          <a:p>
            <a:fld id="{42861B37-DDFB-42E3-AAB5-2890B6CE810E}" type="datetimeFigureOut">
              <a:rPr lang="en-GB" smtClean="0"/>
              <a:t>12/11/2022</a:t>
            </a:fld>
            <a:endParaRPr lang="en-GB"/>
          </a:p>
        </p:txBody>
      </p:sp>
      <p:sp>
        <p:nvSpPr>
          <p:cNvPr id="5" name="Footer Placeholder 4">
            <a:extLst>
              <a:ext uri="{FF2B5EF4-FFF2-40B4-BE49-F238E27FC236}">
                <a16:creationId xmlns:a16="http://schemas.microsoft.com/office/drawing/2014/main" id="{BBAF8CDB-E3BE-A918-CFF4-9BB5FE7235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852F64-1600-3934-1378-CA15483B6C67}"/>
              </a:ext>
            </a:extLst>
          </p:cNvPr>
          <p:cNvSpPr>
            <a:spLocks noGrp="1"/>
          </p:cNvSpPr>
          <p:nvPr>
            <p:ph type="sldNum" sz="quarter" idx="12"/>
          </p:nvPr>
        </p:nvSpPr>
        <p:spPr/>
        <p:txBody>
          <a:bodyPr/>
          <a:lstStyle/>
          <a:p>
            <a:fld id="{33B4914A-BAE9-49C4-97E7-8DC8B8C8314C}" type="slidenum">
              <a:rPr lang="en-GB" smtClean="0"/>
              <a:t>‹#›</a:t>
            </a:fld>
            <a:endParaRPr lang="en-GB"/>
          </a:p>
        </p:txBody>
      </p:sp>
    </p:spTree>
    <p:extLst>
      <p:ext uri="{BB962C8B-B14F-4D97-AF65-F5344CB8AC3E}">
        <p14:creationId xmlns:p14="http://schemas.microsoft.com/office/powerpoint/2010/main" val="3941536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3ED380-A186-43AA-89A2-D4AEEA6BC571}"/>
              </a:ext>
            </a:extLst>
          </p:cNvPr>
          <p:cNvSpPr>
            <a:spLocks noGrp="1"/>
          </p:cNvSpPr>
          <p:nvPr>
            <p:ph type="title"/>
          </p:nvPr>
        </p:nvSpPr>
        <p:spPr>
          <a:xfrm>
            <a:off x="610403" y="189893"/>
            <a:ext cx="21031200" cy="1441794"/>
          </a:xfrm>
          <a:prstGeom prst="rect">
            <a:avLst/>
          </a:prstGeom>
        </p:spPr>
        <p:txBody>
          <a:bodyPr>
            <a:normAutofit/>
          </a:bodyPr>
          <a:lstStyle/>
          <a:p>
            <a:endParaRPr lang="en-GB" sz="5400" b="1">
              <a:solidFill>
                <a:srgbClr val="002060"/>
              </a:solidFill>
              <a:latin typeface="+mn-lt"/>
            </a:endParaRPr>
          </a:p>
        </p:txBody>
      </p:sp>
    </p:spTree>
    <p:extLst>
      <p:ext uri="{BB962C8B-B14F-4D97-AF65-F5344CB8AC3E}">
        <p14:creationId xmlns:p14="http://schemas.microsoft.com/office/powerpoint/2010/main" val="2767529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743201"/>
            <a:ext cx="20929600" cy="3854450"/>
          </a:xfrm>
        </p:spPr>
        <p:txBody>
          <a:bodyPr anchor="b">
            <a:noAutofit/>
          </a:bodyPr>
          <a:lstStyle>
            <a:lvl1pPr>
              <a:defRPr sz="10800" cap="none" baseline="0"/>
            </a:lvl1pPr>
          </a:lstStyle>
          <a:p>
            <a:r>
              <a:rPr lang="en-US"/>
              <a:t>Click to edit Master title style</a:t>
            </a:r>
            <a:endParaRPr lang="en-US" dirty="0"/>
          </a:p>
        </p:txBody>
      </p:sp>
      <p:sp>
        <p:nvSpPr>
          <p:cNvPr id="3" name="Subtitle 2"/>
          <p:cNvSpPr>
            <a:spLocks noGrp="1"/>
          </p:cNvSpPr>
          <p:nvPr>
            <p:ph type="subTitle" idx="1"/>
          </p:nvPr>
        </p:nvSpPr>
        <p:spPr>
          <a:xfrm>
            <a:off x="1828800" y="7010400"/>
            <a:ext cx="17068800" cy="3505200"/>
          </a:xfrm>
        </p:spPr>
        <p:txBody>
          <a:bodyPr/>
          <a:lstStyle>
            <a:lvl1pPr marL="0" indent="0" algn="l">
              <a:buNone/>
              <a:defRPr>
                <a:solidFill>
                  <a:schemeClr val="tx1">
                    <a:lumMod val="75000"/>
                    <a:lumOff val="2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1238400" y="6797040"/>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9086826" y="1"/>
            <a:ext cx="6210354" cy="830997"/>
          </a:xfrm>
          <a:prstGeom prst="rect">
            <a:avLst/>
          </a:prstGeom>
        </p:spPr>
        <p:txBody>
          <a:bodyPr wrap="none">
            <a:spAutoFit/>
          </a:bodyPr>
          <a:lstStyle/>
          <a:p>
            <a:pPr algn="ctr"/>
            <a:r>
              <a:rPr lang="en-GB" sz="4800" baseline="0" dirty="0">
                <a:solidFill>
                  <a:schemeClr val="bg1"/>
                </a:solidFill>
              </a:rPr>
              <a:t>www.lease-advice.org</a:t>
            </a:r>
          </a:p>
        </p:txBody>
      </p:sp>
      <p:pic>
        <p:nvPicPr>
          <p:cNvPr id="6" name="Picture 5" descr="A picture containing icon&#10;&#10;Description automatically generated">
            <a:extLst>
              <a:ext uri="{FF2B5EF4-FFF2-40B4-BE49-F238E27FC236}">
                <a16:creationId xmlns:a16="http://schemas.microsoft.com/office/drawing/2014/main" id="{E7768690-1440-46A4-9ADD-7C147DAEA4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40939" y="852386"/>
            <a:ext cx="2877563" cy="2206944"/>
          </a:xfrm>
          <a:prstGeom prst="rect">
            <a:avLst/>
          </a:prstGeom>
        </p:spPr>
      </p:pic>
    </p:spTree>
    <p:extLst>
      <p:ext uri="{BB962C8B-B14F-4D97-AF65-F5344CB8AC3E}">
        <p14:creationId xmlns:p14="http://schemas.microsoft.com/office/powerpoint/2010/main" val="133100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37C7A82-5BAC-4D58-87AD-C3AA6C516669}" type="slidenum">
              <a:rPr lang="en-US" smtClean="0"/>
              <a:pPr>
                <a:defRPr/>
              </a:pPr>
              <a:t>‹#›</a:t>
            </a:fld>
            <a:endParaRPr lang="en-US" dirty="0"/>
          </a:p>
        </p:txBody>
      </p:sp>
      <p:cxnSp>
        <p:nvCxnSpPr>
          <p:cNvPr id="7" name="Straight Connector 6"/>
          <p:cNvCxnSpPr/>
          <p:nvPr/>
        </p:nvCxnSpPr>
        <p:spPr>
          <a:xfrm>
            <a:off x="1246784" y="3113584"/>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46784" y="3113584"/>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12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926168" y="4724401"/>
            <a:ext cx="20726400" cy="4400550"/>
          </a:xfrm>
        </p:spPr>
        <p:txBody>
          <a:bodyPr anchor="b">
            <a:normAutofit/>
          </a:bodyPr>
          <a:lstStyle>
            <a:lvl1pPr algn="l">
              <a:defRPr sz="9600" b="0" cap="all"/>
            </a:lvl1pPr>
          </a:lstStyle>
          <a:p>
            <a:r>
              <a:rPr lang="en-US"/>
              <a:t>Click to edit Master title style</a:t>
            </a:r>
            <a:endParaRPr lang="en-US" dirty="0"/>
          </a:p>
        </p:txBody>
      </p:sp>
      <p:sp>
        <p:nvSpPr>
          <p:cNvPr id="3" name="Text Placeholder 2"/>
          <p:cNvSpPr>
            <a:spLocks noGrp="1"/>
          </p:cNvSpPr>
          <p:nvPr>
            <p:ph type="body" idx="1"/>
          </p:nvPr>
        </p:nvSpPr>
        <p:spPr>
          <a:xfrm>
            <a:off x="1926168" y="9253729"/>
            <a:ext cx="20726400" cy="3000374"/>
          </a:xfrm>
        </p:spPr>
        <p:txBody>
          <a:bodyPr anchor="t">
            <a:normAutofit/>
          </a:bodyPr>
          <a:lstStyle>
            <a:lvl1pPr marL="0" indent="0">
              <a:buNone/>
              <a:defRPr sz="4800">
                <a:solidFill>
                  <a:schemeClr val="tx2"/>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a:defRPr/>
            </a:pPr>
            <a:endParaRPr lang="en-US" dirty="0"/>
          </a:p>
        </p:txBody>
      </p:sp>
      <p:cxnSp>
        <p:nvCxnSpPr>
          <p:cNvPr id="7" name="Straight Connector 6"/>
          <p:cNvCxnSpPr/>
          <p:nvPr/>
        </p:nvCxnSpPr>
        <p:spPr>
          <a:xfrm>
            <a:off x="1950720" y="9198864"/>
            <a:ext cx="20929600" cy="317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035325"/>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346704"/>
            <a:ext cx="10769600" cy="943660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5200" y="3346704"/>
            <a:ext cx="10769600" cy="943660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341FF03D-FB2E-4E4D-85C4-65282B8E1C26}" type="slidenum">
              <a:rPr lang="en-US" smtClean="0"/>
              <a:pPr>
                <a:defRPr/>
              </a:pPr>
              <a:t>‹#›</a:t>
            </a:fld>
            <a:endParaRPr lang="en-US" dirty="0"/>
          </a:p>
        </p:txBody>
      </p:sp>
      <p:cxnSp>
        <p:nvCxnSpPr>
          <p:cNvPr id="8" name="Straight Connector 7"/>
          <p:cNvCxnSpPr/>
          <p:nvPr/>
        </p:nvCxnSpPr>
        <p:spPr>
          <a:xfrm>
            <a:off x="1246784" y="3113584"/>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46784" y="3113584"/>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854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19200" y="3352800"/>
            <a:ext cx="10485120" cy="1279524"/>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4000" b="0">
                <a:solidFill>
                  <a:schemeClr val="tx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200" y="4876800"/>
            <a:ext cx="1048512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679680" y="3352800"/>
            <a:ext cx="10485120" cy="1279524"/>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4000" b="0" kern="1200" dirty="0" smtClean="0">
                <a:solidFill>
                  <a:schemeClr val="tx2"/>
                </a:solidFill>
                <a:latin typeface="+mn-lt"/>
                <a:ea typeface="+mn-ea"/>
                <a:cs typeface="+mn-cs"/>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679680" y="4876800"/>
            <a:ext cx="1048512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6F60F49D-20AF-4894-AEB2-6B00AE8E94A1}" type="slidenum">
              <a:rPr lang="en-US" smtClean="0"/>
              <a:pPr>
                <a:defRPr/>
              </a:pPr>
              <a:t>‹#›</a:t>
            </a:fld>
            <a:endParaRPr lang="en-US" dirty="0"/>
          </a:p>
        </p:txBody>
      </p:sp>
      <p:cxnSp>
        <p:nvCxnSpPr>
          <p:cNvPr id="11" name="Straight Connector 10"/>
          <p:cNvCxnSpPr/>
          <p:nvPr/>
        </p:nvCxnSpPr>
        <p:spPr>
          <a:xfrm rot="5400000">
            <a:off x="7483899" y="8091382"/>
            <a:ext cx="941832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46784" y="3113584"/>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46784" y="3113584"/>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096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07411F4-1F54-4052-8BE1-5309D25E7273}" type="slidenum">
              <a:rPr lang="en-US" smtClean="0"/>
              <a:pPr>
                <a:defRPr/>
              </a:pPr>
              <a:t>‹#›</a:t>
            </a:fld>
            <a:endParaRPr lang="en-US" dirty="0"/>
          </a:p>
        </p:txBody>
      </p:sp>
      <p:cxnSp>
        <p:nvCxnSpPr>
          <p:cNvPr id="6" name="Straight Connector 5"/>
          <p:cNvCxnSpPr/>
          <p:nvPr/>
        </p:nvCxnSpPr>
        <p:spPr>
          <a:xfrm>
            <a:off x="1246784" y="3113584"/>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46784" y="3113584"/>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3"/>
          </p:nvPr>
        </p:nvSpPr>
        <p:spPr>
          <a:xfrm>
            <a:off x="1248836" y="3400427"/>
            <a:ext cx="21983699" cy="9363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3160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endParaRPr lang="en-US" dirty="0"/>
          </a:p>
        </p:txBody>
      </p:sp>
      <p:cxnSp>
        <p:nvCxnSpPr>
          <p:cNvPr id="5" name="Straight Connector 4"/>
          <p:cNvCxnSpPr/>
          <p:nvPr/>
        </p:nvCxnSpPr>
        <p:spPr>
          <a:xfrm>
            <a:off x="1246784" y="3113584"/>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txBox="1">
            <a:spLocks/>
          </p:cNvSpPr>
          <p:nvPr/>
        </p:nvSpPr>
        <p:spPr>
          <a:xfrm>
            <a:off x="20726400" y="6944"/>
            <a:ext cx="2844800" cy="658368"/>
          </a:xfrm>
          <a:prstGeom prst="rect">
            <a:avLst/>
          </a:prstGeom>
        </p:spPr>
        <p:txBody>
          <a:bodyPr vert="horz" lIns="182880" tIns="91440" rIns="182880" bIns="9144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800" dirty="0"/>
              <a:t>Page </a:t>
            </a:r>
            <a:fld id="{9177E2A8-503E-4B0A-843A-D5F344275A3D}" type="slidenum">
              <a:rPr lang="en-GB" sz="2800" smtClean="0"/>
              <a:pPr algn="r"/>
              <a:t>‹#›</a:t>
            </a:fld>
            <a:endParaRPr lang="en-GB" sz="2800" dirty="0"/>
          </a:p>
        </p:txBody>
      </p:sp>
      <p:cxnSp>
        <p:nvCxnSpPr>
          <p:cNvPr id="7" name="Straight Connector 6"/>
          <p:cNvCxnSpPr/>
          <p:nvPr/>
        </p:nvCxnSpPr>
        <p:spPr>
          <a:xfrm>
            <a:off x="1246784" y="3113584"/>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p:nvSpPr>
        <p:spPr>
          <a:xfrm>
            <a:off x="20726400" y="6944"/>
            <a:ext cx="2844800" cy="658368"/>
          </a:xfrm>
          <a:prstGeom prst="rect">
            <a:avLst/>
          </a:prstGeom>
        </p:spPr>
        <p:txBody>
          <a:bodyPr vert="horz" lIns="182880" tIns="91440" rIns="182880" bIns="9144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800" dirty="0"/>
              <a:t>Page </a:t>
            </a:r>
            <a:fld id="{9177E2A8-503E-4B0A-843A-D5F344275A3D}" type="slidenum">
              <a:rPr lang="en-GB" sz="2800" smtClean="0"/>
              <a:pPr algn="r"/>
              <a:t>‹#›</a:t>
            </a:fld>
            <a:endParaRPr lang="en-GB" sz="2800" dirty="0"/>
          </a:p>
        </p:txBody>
      </p:sp>
    </p:spTree>
    <p:extLst>
      <p:ext uri="{BB962C8B-B14F-4D97-AF65-F5344CB8AC3E}">
        <p14:creationId xmlns:p14="http://schemas.microsoft.com/office/powerpoint/2010/main" val="18546104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7010400"/>
            <a:ext cx="17068800" cy="3505200"/>
          </a:xfrm>
        </p:spPr>
        <p:txBody>
          <a:bodyPr/>
          <a:lstStyle>
            <a:lvl1pPr marL="0" indent="0" algn="l">
              <a:buNone/>
              <a:defRPr>
                <a:solidFill>
                  <a:schemeClr val="tx1">
                    <a:lumMod val="75000"/>
                    <a:lumOff val="2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1238400" y="6797040"/>
            <a:ext cx="21984000" cy="3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endParaRPr lang="en-GB"/>
          </a:p>
        </p:txBody>
      </p:sp>
      <p:sp>
        <p:nvSpPr>
          <p:cNvPr id="10" name="Footer Placeholder 9"/>
          <p:cNvSpPr>
            <a:spLocks noGrp="1"/>
          </p:cNvSpPr>
          <p:nvPr>
            <p:ph type="ftr" sz="quarter" idx="10"/>
          </p:nvPr>
        </p:nvSpPr>
        <p:spPr/>
        <p:txBody>
          <a:bodyPr/>
          <a:lstStyle/>
          <a:p>
            <a:pPr>
              <a:defRPr/>
            </a:pPr>
            <a:endParaRPr lang="en-US" dirty="0"/>
          </a:p>
        </p:txBody>
      </p:sp>
      <p:sp>
        <p:nvSpPr>
          <p:cNvPr id="11" name="Slide Number Placeholder 10"/>
          <p:cNvSpPr>
            <a:spLocks noGrp="1"/>
          </p:cNvSpPr>
          <p:nvPr>
            <p:ph type="sldNum" sz="quarter" idx="11"/>
          </p:nvPr>
        </p:nvSpPr>
        <p:spPr/>
        <p:txBody>
          <a:bodyPr/>
          <a:lstStyle/>
          <a:p>
            <a:pPr>
              <a:defRPr/>
            </a:pPr>
            <a:fld id="{F37C7A82-5BAC-4D58-87AD-C3AA6C516669}" type="slidenum">
              <a:rPr lang="en-US" smtClean="0"/>
              <a:pPr>
                <a:defRPr/>
              </a:pPr>
              <a:t>‹#›</a:t>
            </a:fld>
            <a:endParaRPr lang="en-US" dirty="0"/>
          </a:p>
        </p:txBody>
      </p:sp>
    </p:spTree>
    <p:extLst>
      <p:ext uri="{BB962C8B-B14F-4D97-AF65-F5344CB8AC3E}">
        <p14:creationId xmlns:p14="http://schemas.microsoft.com/office/powerpoint/2010/main" val="490909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
        <p:nvSpPr>
          <p:cNvPr id="4" name="Slide Number Placeholder 5"/>
          <p:cNvSpPr>
            <a:spLocks noGrp="1"/>
          </p:cNvSpPr>
          <p:nvPr>
            <p:ph type="sldNum" sz="quarter" idx="11"/>
          </p:nvPr>
        </p:nvSpPr>
        <p:spPr/>
        <p:txBody>
          <a:bodyPr/>
          <a:lstStyle>
            <a:lvl1pPr algn="r">
              <a:defRPr/>
            </a:lvl1pPr>
          </a:lstStyle>
          <a:p>
            <a:pPr>
              <a:defRPr/>
            </a:pPr>
            <a:fld id="{8440F130-41A0-4495-A43A-06A00167ADD9}" type="slidenum">
              <a:rPr lang="en-US" smtClean="0"/>
              <a:pPr>
                <a:defRPr/>
              </a:pPr>
              <a:t>‹#›</a:t>
            </a:fld>
            <a:endParaRPr lang="en-US" dirty="0"/>
          </a:p>
        </p:txBody>
      </p:sp>
    </p:spTree>
    <p:extLst>
      <p:ext uri="{BB962C8B-B14F-4D97-AF65-F5344CB8AC3E}">
        <p14:creationId xmlns:p14="http://schemas.microsoft.com/office/powerpoint/2010/main" val="3930223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2"/>
            <a:ext cx="20726400" cy="2940050"/>
          </a:xfrm>
        </p:spPr>
        <p:txBody>
          <a:bodyPr/>
          <a:lstStyle/>
          <a:p>
            <a:r>
              <a:rPr lang="en-US"/>
              <a:t>Click to edit Master title style</a:t>
            </a:r>
            <a:endParaRPr lang="en-GB"/>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18" indent="0" algn="ctr">
              <a:buNone/>
              <a:defRPr>
                <a:solidFill>
                  <a:schemeClr val="tx1">
                    <a:tint val="75000"/>
                  </a:schemeClr>
                </a:solidFill>
              </a:defRPr>
            </a:lvl2pPr>
            <a:lvl3pPr marL="1828837" indent="0" algn="ctr">
              <a:buNone/>
              <a:defRPr>
                <a:solidFill>
                  <a:schemeClr val="tx1">
                    <a:tint val="75000"/>
                  </a:schemeClr>
                </a:solidFill>
              </a:defRPr>
            </a:lvl3pPr>
            <a:lvl4pPr marL="2743255" indent="0" algn="ctr">
              <a:buNone/>
              <a:defRPr>
                <a:solidFill>
                  <a:schemeClr val="tx1">
                    <a:tint val="75000"/>
                  </a:schemeClr>
                </a:solidFill>
              </a:defRPr>
            </a:lvl4pPr>
            <a:lvl5pPr marL="3657673" indent="0" algn="ctr">
              <a:buNone/>
              <a:defRPr>
                <a:solidFill>
                  <a:schemeClr val="tx1">
                    <a:tint val="75000"/>
                  </a:schemeClr>
                </a:solidFill>
              </a:defRPr>
            </a:lvl5pPr>
            <a:lvl6pPr marL="4572091" indent="0" algn="ctr">
              <a:buNone/>
              <a:defRPr>
                <a:solidFill>
                  <a:schemeClr val="tx1">
                    <a:tint val="75000"/>
                  </a:schemeClr>
                </a:solidFill>
              </a:defRPr>
            </a:lvl6pPr>
            <a:lvl7pPr marL="5486510" indent="0" algn="ctr">
              <a:buNone/>
              <a:defRPr>
                <a:solidFill>
                  <a:schemeClr val="tx1">
                    <a:tint val="75000"/>
                  </a:schemeClr>
                </a:solidFill>
              </a:defRPr>
            </a:lvl7pPr>
            <a:lvl8pPr marL="6400928" indent="0" algn="ctr">
              <a:buNone/>
              <a:defRPr>
                <a:solidFill>
                  <a:schemeClr val="tx1">
                    <a:tint val="75000"/>
                  </a:schemeClr>
                </a:solidFill>
              </a:defRPr>
            </a:lvl8pPr>
            <a:lvl9pPr marL="7315346"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266928D-F43D-4703-AD3F-D704E7F4946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4251759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66928D-F43D-4703-AD3F-D704E7F4946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1946345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2"/>
            <a:ext cx="20726400" cy="2724150"/>
          </a:xfrm>
        </p:spPr>
        <p:txBody>
          <a:bodyPr anchor="t"/>
          <a:lstStyle>
            <a:lvl1pPr algn="l">
              <a:defRPr sz="8000" b="1" cap="all"/>
            </a:lvl1pPr>
          </a:lstStyle>
          <a:p>
            <a:r>
              <a:rPr lang="en-US"/>
              <a:t>Click to edit Master title style</a:t>
            </a:r>
            <a:endParaRPr lang="en-GB"/>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18" indent="0">
              <a:buNone/>
              <a:defRPr sz="3572">
                <a:solidFill>
                  <a:schemeClr val="tx1">
                    <a:tint val="75000"/>
                  </a:schemeClr>
                </a:solidFill>
              </a:defRPr>
            </a:lvl2pPr>
            <a:lvl3pPr marL="1828837" indent="0">
              <a:buNone/>
              <a:defRPr sz="3143">
                <a:solidFill>
                  <a:schemeClr val="tx1">
                    <a:tint val="75000"/>
                  </a:schemeClr>
                </a:solidFill>
              </a:defRPr>
            </a:lvl3pPr>
            <a:lvl4pPr marL="2743255" indent="0">
              <a:buNone/>
              <a:defRPr sz="2857">
                <a:solidFill>
                  <a:schemeClr val="tx1">
                    <a:tint val="75000"/>
                  </a:schemeClr>
                </a:solidFill>
              </a:defRPr>
            </a:lvl4pPr>
            <a:lvl5pPr marL="3657673" indent="0">
              <a:buNone/>
              <a:defRPr sz="2857">
                <a:solidFill>
                  <a:schemeClr val="tx1">
                    <a:tint val="75000"/>
                  </a:schemeClr>
                </a:solidFill>
              </a:defRPr>
            </a:lvl5pPr>
            <a:lvl6pPr marL="4572091" indent="0">
              <a:buNone/>
              <a:defRPr sz="2857">
                <a:solidFill>
                  <a:schemeClr val="tx1">
                    <a:tint val="75000"/>
                  </a:schemeClr>
                </a:solidFill>
              </a:defRPr>
            </a:lvl6pPr>
            <a:lvl7pPr marL="5486510" indent="0">
              <a:buNone/>
              <a:defRPr sz="2857">
                <a:solidFill>
                  <a:schemeClr val="tx1">
                    <a:tint val="75000"/>
                  </a:schemeClr>
                </a:solidFill>
              </a:defRPr>
            </a:lvl7pPr>
            <a:lvl8pPr marL="6400928" indent="0">
              <a:buNone/>
              <a:defRPr sz="2857">
                <a:solidFill>
                  <a:schemeClr val="tx1">
                    <a:tint val="75000"/>
                  </a:schemeClr>
                </a:solidFill>
              </a:defRPr>
            </a:lvl8pPr>
            <a:lvl9pPr marL="7315346" indent="0">
              <a:buNone/>
              <a:defRPr sz="285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66928D-F43D-4703-AD3F-D704E7F4946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12728748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3200401"/>
            <a:ext cx="10769600" cy="9051926"/>
          </a:xfrm>
        </p:spPr>
        <p:txBody>
          <a:bodyPr/>
          <a:lstStyle>
            <a:lvl1pPr>
              <a:defRPr sz="5572"/>
            </a:lvl1pPr>
            <a:lvl2pPr>
              <a:defRPr sz="4857"/>
            </a:lvl2pPr>
            <a:lvl3pPr>
              <a:defRPr sz="4000"/>
            </a:lvl3pPr>
            <a:lvl4pPr>
              <a:defRPr sz="3572"/>
            </a:lvl4pPr>
            <a:lvl5pPr>
              <a:defRPr sz="3572"/>
            </a:lvl5pPr>
            <a:lvl6pPr>
              <a:defRPr sz="3572"/>
            </a:lvl6pPr>
            <a:lvl7pPr>
              <a:defRPr sz="3572"/>
            </a:lvl7pPr>
            <a:lvl8pPr>
              <a:defRPr sz="3572"/>
            </a:lvl8pPr>
            <a:lvl9pPr>
              <a:defRPr sz="35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2395200" y="3200401"/>
            <a:ext cx="10769600" cy="9051926"/>
          </a:xfrm>
        </p:spPr>
        <p:txBody>
          <a:bodyPr/>
          <a:lstStyle>
            <a:lvl1pPr>
              <a:defRPr sz="5572"/>
            </a:lvl1pPr>
            <a:lvl2pPr>
              <a:defRPr sz="4857"/>
            </a:lvl2pPr>
            <a:lvl3pPr>
              <a:defRPr sz="4000"/>
            </a:lvl3pPr>
            <a:lvl4pPr>
              <a:defRPr sz="3572"/>
            </a:lvl4pPr>
            <a:lvl5pPr>
              <a:defRPr sz="3572"/>
            </a:lvl5pPr>
            <a:lvl6pPr>
              <a:defRPr sz="3572"/>
            </a:lvl6pPr>
            <a:lvl7pPr>
              <a:defRPr sz="3572"/>
            </a:lvl7pPr>
            <a:lvl8pPr>
              <a:defRPr sz="3572"/>
            </a:lvl8pPr>
            <a:lvl9pPr>
              <a:defRPr sz="35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266928D-F43D-4703-AD3F-D704E7F4946E}"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634711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1219201" y="3070227"/>
            <a:ext cx="10773834" cy="1279524"/>
          </a:xfrm>
        </p:spPr>
        <p:txBody>
          <a:bodyPr anchor="b"/>
          <a:lstStyle>
            <a:lvl1pPr marL="0" indent="0">
              <a:buNone/>
              <a:defRPr sz="4857" b="1"/>
            </a:lvl1pPr>
            <a:lvl2pPr marL="914418" indent="0">
              <a:buNone/>
              <a:defRPr sz="4000" b="1"/>
            </a:lvl2pPr>
            <a:lvl3pPr marL="1828837" indent="0">
              <a:buNone/>
              <a:defRPr sz="3572" b="1"/>
            </a:lvl3pPr>
            <a:lvl4pPr marL="2743255" indent="0">
              <a:buNone/>
              <a:defRPr sz="3143" b="1"/>
            </a:lvl4pPr>
            <a:lvl5pPr marL="3657673" indent="0">
              <a:buNone/>
              <a:defRPr sz="3143" b="1"/>
            </a:lvl5pPr>
            <a:lvl6pPr marL="4572091" indent="0">
              <a:buNone/>
              <a:defRPr sz="3143" b="1"/>
            </a:lvl6pPr>
            <a:lvl7pPr marL="5486510" indent="0">
              <a:buNone/>
              <a:defRPr sz="3143" b="1"/>
            </a:lvl7pPr>
            <a:lvl8pPr marL="6400928" indent="0">
              <a:buNone/>
              <a:defRPr sz="3143" b="1"/>
            </a:lvl8pPr>
            <a:lvl9pPr marL="7315346" indent="0">
              <a:buNone/>
              <a:defRPr sz="3143" b="1"/>
            </a:lvl9pPr>
          </a:lstStyle>
          <a:p>
            <a:pPr lvl="0"/>
            <a:r>
              <a:rPr lang="en-US"/>
              <a:t>Click to edit Master text styles</a:t>
            </a:r>
          </a:p>
        </p:txBody>
      </p:sp>
      <p:sp>
        <p:nvSpPr>
          <p:cNvPr id="4" name="Content Placeholder 3"/>
          <p:cNvSpPr>
            <a:spLocks noGrp="1"/>
          </p:cNvSpPr>
          <p:nvPr>
            <p:ph sz="half" idx="2"/>
          </p:nvPr>
        </p:nvSpPr>
        <p:spPr>
          <a:xfrm>
            <a:off x="1219201" y="4349751"/>
            <a:ext cx="10773834" cy="7902576"/>
          </a:xfrm>
        </p:spPr>
        <p:txBody>
          <a:bodyPr/>
          <a:lstStyle>
            <a:lvl1pPr>
              <a:defRPr sz="4857"/>
            </a:lvl1pPr>
            <a:lvl2pPr>
              <a:defRPr sz="4000"/>
            </a:lvl2pPr>
            <a:lvl3pPr>
              <a:defRPr sz="3572"/>
            </a:lvl3pPr>
            <a:lvl4pPr>
              <a:defRPr sz="3143"/>
            </a:lvl4pPr>
            <a:lvl5pPr>
              <a:defRPr sz="3143"/>
            </a:lvl5pPr>
            <a:lvl6pPr>
              <a:defRPr sz="3143"/>
            </a:lvl6pPr>
            <a:lvl7pPr>
              <a:defRPr sz="3143"/>
            </a:lvl7pPr>
            <a:lvl8pPr>
              <a:defRPr sz="3143"/>
            </a:lvl8pPr>
            <a:lvl9pPr>
              <a:defRPr sz="3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12386736" y="3070227"/>
            <a:ext cx="10778067" cy="1279524"/>
          </a:xfrm>
        </p:spPr>
        <p:txBody>
          <a:bodyPr anchor="b"/>
          <a:lstStyle>
            <a:lvl1pPr marL="0" indent="0">
              <a:buNone/>
              <a:defRPr sz="4857" b="1"/>
            </a:lvl1pPr>
            <a:lvl2pPr marL="914418" indent="0">
              <a:buNone/>
              <a:defRPr sz="4000" b="1"/>
            </a:lvl2pPr>
            <a:lvl3pPr marL="1828837" indent="0">
              <a:buNone/>
              <a:defRPr sz="3572" b="1"/>
            </a:lvl3pPr>
            <a:lvl4pPr marL="2743255" indent="0">
              <a:buNone/>
              <a:defRPr sz="3143" b="1"/>
            </a:lvl4pPr>
            <a:lvl5pPr marL="3657673" indent="0">
              <a:buNone/>
              <a:defRPr sz="3143" b="1"/>
            </a:lvl5pPr>
            <a:lvl6pPr marL="4572091" indent="0">
              <a:buNone/>
              <a:defRPr sz="3143" b="1"/>
            </a:lvl6pPr>
            <a:lvl7pPr marL="5486510" indent="0">
              <a:buNone/>
              <a:defRPr sz="3143" b="1"/>
            </a:lvl7pPr>
            <a:lvl8pPr marL="6400928" indent="0">
              <a:buNone/>
              <a:defRPr sz="3143" b="1"/>
            </a:lvl8pPr>
            <a:lvl9pPr marL="7315346" indent="0">
              <a:buNone/>
              <a:defRPr sz="3143" b="1"/>
            </a:lvl9pPr>
          </a:lstStyle>
          <a:p>
            <a:pPr lvl="0"/>
            <a:r>
              <a:rPr lang="en-US"/>
              <a:t>Click to edit Master text styles</a:t>
            </a:r>
          </a:p>
        </p:txBody>
      </p:sp>
      <p:sp>
        <p:nvSpPr>
          <p:cNvPr id="6" name="Content Placeholder 5"/>
          <p:cNvSpPr>
            <a:spLocks noGrp="1"/>
          </p:cNvSpPr>
          <p:nvPr>
            <p:ph sz="quarter" idx="4"/>
          </p:nvPr>
        </p:nvSpPr>
        <p:spPr>
          <a:xfrm>
            <a:off x="12386736" y="4349751"/>
            <a:ext cx="10778067" cy="7902576"/>
          </a:xfrm>
        </p:spPr>
        <p:txBody>
          <a:bodyPr/>
          <a:lstStyle>
            <a:lvl1pPr>
              <a:defRPr sz="4857"/>
            </a:lvl1pPr>
            <a:lvl2pPr>
              <a:defRPr sz="4000"/>
            </a:lvl2pPr>
            <a:lvl3pPr>
              <a:defRPr sz="3572"/>
            </a:lvl3pPr>
            <a:lvl4pPr>
              <a:defRPr sz="3143"/>
            </a:lvl4pPr>
            <a:lvl5pPr>
              <a:defRPr sz="3143"/>
            </a:lvl5pPr>
            <a:lvl6pPr>
              <a:defRPr sz="3143"/>
            </a:lvl6pPr>
            <a:lvl7pPr>
              <a:defRPr sz="3143"/>
            </a:lvl7pPr>
            <a:lvl8pPr>
              <a:defRPr sz="3143"/>
            </a:lvl8pPr>
            <a:lvl9pPr>
              <a:defRPr sz="3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266928D-F43D-4703-AD3F-D704E7F4946E}" type="datetimeFigureOut">
              <a:rPr lang="en-US" smtClean="0"/>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3188174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266928D-F43D-4703-AD3F-D704E7F4946E}" type="datetimeFigureOut">
              <a:rPr lang="en-US" smtClean="0"/>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4093734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6928D-F43D-4703-AD3F-D704E7F4946E}" type="datetimeFigureOut">
              <a:rPr lang="en-US" smtClean="0"/>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243475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2" y="546100"/>
            <a:ext cx="8022168" cy="2324100"/>
          </a:xfrm>
        </p:spPr>
        <p:txBody>
          <a:bodyPr anchor="b"/>
          <a:lstStyle>
            <a:lvl1pPr algn="l">
              <a:defRPr sz="4000" b="1"/>
            </a:lvl1pPr>
          </a:lstStyle>
          <a:p>
            <a:r>
              <a:rPr lang="en-US"/>
              <a:t>Click to edit Master title style</a:t>
            </a:r>
            <a:endParaRPr lang="en-GB"/>
          </a:p>
        </p:txBody>
      </p:sp>
      <p:sp>
        <p:nvSpPr>
          <p:cNvPr id="3" name="Content Placeholder 2"/>
          <p:cNvSpPr>
            <a:spLocks noGrp="1"/>
          </p:cNvSpPr>
          <p:nvPr>
            <p:ph idx="1"/>
          </p:nvPr>
        </p:nvSpPr>
        <p:spPr>
          <a:xfrm>
            <a:off x="9533467" y="546101"/>
            <a:ext cx="13631333" cy="11706226"/>
          </a:xfrm>
        </p:spPr>
        <p:txBody>
          <a:bodyPr/>
          <a:lstStyle>
            <a:lvl1pPr>
              <a:defRPr sz="6429"/>
            </a:lvl1pPr>
            <a:lvl2pPr>
              <a:defRPr sz="5572"/>
            </a:lvl2pPr>
            <a:lvl3pPr>
              <a:defRPr sz="4857"/>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19202" y="2870201"/>
            <a:ext cx="8022168" cy="9382126"/>
          </a:xfrm>
        </p:spPr>
        <p:txBody>
          <a:bodyPr/>
          <a:lstStyle>
            <a:lvl1pPr marL="0" indent="0">
              <a:buNone/>
              <a:defRPr sz="2857"/>
            </a:lvl1pPr>
            <a:lvl2pPr marL="914418" indent="0">
              <a:buNone/>
              <a:defRPr sz="2429"/>
            </a:lvl2pPr>
            <a:lvl3pPr marL="1828837" indent="0">
              <a:buNone/>
              <a:defRPr sz="2000"/>
            </a:lvl3pPr>
            <a:lvl4pPr marL="2743255" indent="0">
              <a:buNone/>
              <a:defRPr sz="1857"/>
            </a:lvl4pPr>
            <a:lvl5pPr marL="3657673" indent="0">
              <a:buNone/>
              <a:defRPr sz="1857"/>
            </a:lvl5pPr>
            <a:lvl6pPr marL="4572091" indent="0">
              <a:buNone/>
              <a:defRPr sz="1857"/>
            </a:lvl6pPr>
            <a:lvl7pPr marL="5486510" indent="0">
              <a:buNone/>
              <a:defRPr sz="1857"/>
            </a:lvl7pPr>
            <a:lvl8pPr marL="6400928" indent="0">
              <a:buNone/>
              <a:defRPr sz="1857"/>
            </a:lvl8pPr>
            <a:lvl9pPr marL="7315346" indent="0">
              <a:buNone/>
              <a:defRPr sz="1857"/>
            </a:lvl9pPr>
          </a:lstStyle>
          <a:p>
            <a:pPr lvl="0"/>
            <a:r>
              <a:rPr lang="en-US"/>
              <a:t>Click to edit Master text styles</a:t>
            </a:r>
          </a:p>
        </p:txBody>
      </p:sp>
      <p:sp>
        <p:nvSpPr>
          <p:cNvPr id="5" name="Date Placeholder 4"/>
          <p:cNvSpPr>
            <a:spLocks noGrp="1"/>
          </p:cNvSpPr>
          <p:nvPr>
            <p:ph type="dt" sz="half" idx="10"/>
          </p:nvPr>
        </p:nvSpPr>
        <p:spPr/>
        <p:txBody>
          <a:bodyPr/>
          <a:lstStyle/>
          <a:p>
            <a:fld id="{6266928D-F43D-4703-AD3F-D704E7F4946E}"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20702671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1"/>
            <a:ext cx="14630400" cy="1133476"/>
          </a:xfrm>
        </p:spPr>
        <p:txBody>
          <a:bodyPr anchor="b"/>
          <a:lstStyle>
            <a:lvl1pPr algn="l">
              <a:defRPr sz="4000" b="1"/>
            </a:lvl1pPr>
          </a:lstStyle>
          <a:p>
            <a:r>
              <a:rPr lang="en-US"/>
              <a:t>Click to edit Master title style</a:t>
            </a:r>
            <a:endParaRPr lang="en-GB"/>
          </a:p>
        </p:txBody>
      </p:sp>
      <p:sp>
        <p:nvSpPr>
          <p:cNvPr id="3" name="Picture Placeholder 2"/>
          <p:cNvSpPr>
            <a:spLocks noGrp="1"/>
          </p:cNvSpPr>
          <p:nvPr>
            <p:ph type="pic" idx="1"/>
          </p:nvPr>
        </p:nvSpPr>
        <p:spPr>
          <a:xfrm>
            <a:off x="4779434" y="1225550"/>
            <a:ext cx="14630400" cy="8229600"/>
          </a:xfrm>
        </p:spPr>
        <p:txBody>
          <a:bodyPr/>
          <a:lstStyle>
            <a:lvl1pPr marL="0" indent="0">
              <a:buNone/>
              <a:defRPr sz="6429"/>
            </a:lvl1pPr>
            <a:lvl2pPr marL="914418" indent="0">
              <a:buNone/>
              <a:defRPr sz="5572"/>
            </a:lvl2pPr>
            <a:lvl3pPr marL="1828837" indent="0">
              <a:buNone/>
              <a:defRPr sz="4857"/>
            </a:lvl3pPr>
            <a:lvl4pPr marL="2743255" indent="0">
              <a:buNone/>
              <a:defRPr sz="4000"/>
            </a:lvl4pPr>
            <a:lvl5pPr marL="3657673" indent="0">
              <a:buNone/>
              <a:defRPr sz="4000"/>
            </a:lvl5pPr>
            <a:lvl6pPr marL="4572091" indent="0">
              <a:buNone/>
              <a:defRPr sz="4000"/>
            </a:lvl6pPr>
            <a:lvl7pPr marL="5486510" indent="0">
              <a:buNone/>
              <a:defRPr sz="4000"/>
            </a:lvl7pPr>
            <a:lvl8pPr marL="6400928" indent="0">
              <a:buNone/>
              <a:defRPr sz="4000"/>
            </a:lvl8pPr>
            <a:lvl9pPr marL="7315346" indent="0">
              <a:buNone/>
              <a:defRPr sz="4000"/>
            </a:lvl9pPr>
          </a:lstStyle>
          <a:p>
            <a:endParaRPr lang="en-GB"/>
          </a:p>
        </p:txBody>
      </p:sp>
      <p:sp>
        <p:nvSpPr>
          <p:cNvPr id="4" name="Text Placeholder 3"/>
          <p:cNvSpPr>
            <a:spLocks noGrp="1"/>
          </p:cNvSpPr>
          <p:nvPr>
            <p:ph type="body" sz="half" idx="2"/>
          </p:nvPr>
        </p:nvSpPr>
        <p:spPr>
          <a:xfrm>
            <a:off x="4779434" y="10734677"/>
            <a:ext cx="14630400" cy="1609724"/>
          </a:xfrm>
        </p:spPr>
        <p:txBody>
          <a:bodyPr/>
          <a:lstStyle>
            <a:lvl1pPr marL="0" indent="0">
              <a:buNone/>
              <a:defRPr sz="2857"/>
            </a:lvl1pPr>
            <a:lvl2pPr marL="914418" indent="0">
              <a:buNone/>
              <a:defRPr sz="2429"/>
            </a:lvl2pPr>
            <a:lvl3pPr marL="1828837" indent="0">
              <a:buNone/>
              <a:defRPr sz="2000"/>
            </a:lvl3pPr>
            <a:lvl4pPr marL="2743255" indent="0">
              <a:buNone/>
              <a:defRPr sz="1857"/>
            </a:lvl4pPr>
            <a:lvl5pPr marL="3657673" indent="0">
              <a:buNone/>
              <a:defRPr sz="1857"/>
            </a:lvl5pPr>
            <a:lvl6pPr marL="4572091" indent="0">
              <a:buNone/>
              <a:defRPr sz="1857"/>
            </a:lvl6pPr>
            <a:lvl7pPr marL="5486510" indent="0">
              <a:buNone/>
              <a:defRPr sz="1857"/>
            </a:lvl7pPr>
            <a:lvl8pPr marL="6400928" indent="0">
              <a:buNone/>
              <a:defRPr sz="1857"/>
            </a:lvl8pPr>
            <a:lvl9pPr marL="7315346" indent="0">
              <a:buNone/>
              <a:defRPr sz="1857"/>
            </a:lvl9pPr>
          </a:lstStyle>
          <a:p>
            <a:pPr lvl="0"/>
            <a:r>
              <a:rPr lang="en-US"/>
              <a:t>Click to edit Master text styles</a:t>
            </a:r>
          </a:p>
        </p:txBody>
      </p:sp>
      <p:sp>
        <p:nvSpPr>
          <p:cNvPr id="5" name="Date Placeholder 4"/>
          <p:cNvSpPr>
            <a:spLocks noGrp="1"/>
          </p:cNvSpPr>
          <p:nvPr>
            <p:ph type="dt" sz="half" idx="10"/>
          </p:nvPr>
        </p:nvSpPr>
        <p:spPr/>
        <p:txBody>
          <a:bodyPr/>
          <a:lstStyle/>
          <a:p>
            <a:fld id="{6266928D-F43D-4703-AD3F-D704E7F4946E}"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4126905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66928D-F43D-4703-AD3F-D704E7F4946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28769069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8"/>
            <a:ext cx="5486400" cy="117030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549278"/>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66928D-F43D-4703-AD3F-D704E7F4946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1749894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2"/>
            <a:ext cx="20726400" cy="2940050"/>
          </a:xfrm>
        </p:spPr>
        <p:txBody>
          <a:bodyPr/>
          <a:lstStyle/>
          <a:p>
            <a:r>
              <a:rPr lang="en-US"/>
              <a:t>Click to edit Master title style</a:t>
            </a:r>
            <a:endParaRPr lang="en-GB"/>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18" indent="0" algn="ctr">
              <a:buNone/>
              <a:defRPr>
                <a:solidFill>
                  <a:schemeClr val="tx1">
                    <a:tint val="75000"/>
                  </a:schemeClr>
                </a:solidFill>
              </a:defRPr>
            </a:lvl2pPr>
            <a:lvl3pPr marL="1828837" indent="0" algn="ctr">
              <a:buNone/>
              <a:defRPr>
                <a:solidFill>
                  <a:schemeClr val="tx1">
                    <a:tint val="75000"/>
                  </a:schemeClr>
                </a:solidFill>
              </a:defRPr>
            </a:lvl3pPr>
            <a:lvl4pPr marL="2743255" indent="0" algn="ctr">
              <a:buNone/>
              <a:defRPr>
                <a:solidFill>
                  <a:schemeClr val="tx1">
                    <a:tint val="75000"/>
                  </a:schemeClr>
                </a:solidFill>
              </a:defRPr>
            </a:lvl4pPr>
            <a:lvl5pPr marL="3657673" indent="0" algn="ctr">
              <a:buNone/>
              <a:defRPr>
                <a:solidFill>
                  <a:schemeClr val="tx1">
                    <a:tint val="75000"/>
                  </a:schemeClr>
                </a:solidFill>
              </a:defRPr>
            </a:lvl5pPr>
            <a:lvl6pPr marL="4572091" indent="0" algn="ctr">
              <a:buNone/>
              <a:defRPr>
                <a:solidFill>
                  <a:schemeClr val="tx1">
                    <a:tint val="75000"/>
                  </a:schemeClr>
                </a:solidFill>
              </a:defRPr>
            </a:lvl6pPr>
            <a:lvl7pPr marL="5486510" indent="0" algn="ctr">
              <a:buNone/>
              <a:defRPr>
                <a:solidFill>
                  <a:schemeClr val="tx1">
                    <a:tint val="75000"/>
                  </a:schemeClr>
                </a:solidFill>
              </a:defRPr>
            </a:lvl7pPr>
            <a:lvl8pPr marL="6400928" indent="0" algn="ctr">
              <a:buNone/>
              <a:defRPr>
                <a:solidFill>
                  <a:schemeClr val="tx1">
                    <a:tint val="75000"/>
                  </a:schemeClr>
                </a:solidFill>
              </a:defRPr>
            </a:lvl8pPr>
            <a:lvl9pPr marL="7315346"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266928D-F43D-4703-AD3F-D704E7F4946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232464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66928D-F43D-4703-AD3F-D704E7F4946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28088732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2"/>
            <a:ext cx="20726400" cy="2724150"/>
          </a:xfrm>
        </p:spPr>
        <p:txBody>
          <a:bodyPr anchor="t"/>
          <a:lstStyle>
            <a:lvl1pPr algn="l">
              <a:defRPr sz="8000" b="1" cap="all"/>
            </a:lvl1pPr>
          </a:lstStyle>
          <a:p>
            <a:r>
              <a:rPr lang="en-US"/>
              <a:t>Click to edit Master title style</a:t>
            </a:r>
            <a:endParaRPr lang="en-GB"/>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18" indent="0">
              <a:buNone/>
              <a:defRPr sz="3572">
                <a:solidFill>
                  <a:schemeClr val="tx1">
                    <a:tint val="75000"/>
                  </a:schemeClr>
                </a:solidFill>
              </a:defRPr>
            </a:lvl2pPr>
            <a:lvl3pPr marL="1828837" indent="0">
              <a:buNone/>
              <a:defRPr sz="3143">
                <a:solidFill>
                  <a:schemeClr val="tx1">
                    <a:tint val="75000"/>
                  </a:schemeClr>
                </a:solidFill>
              </a:defRPr>
            </a:lvl3pPr>
            <a:lvl4pPr marL="2743255" indent="0">
              <a:buNone/>
              <a:defRPr sz="2857">
                <a:solidFill>
                  <a:schemeClr val="tx1">
                    <a:tint val="75000"/>
                  </a:schemeClr>
                </a:solidFill>
              </a:defRPr>
            </a:lvl4pPr>
            <a:lvl5pPr marL="3657673" indent="0">
              <a:buNone/>
              <a:defRPr sz="2857">
                <a:solidFill>
                  <a:schemeClr val="tx1">
                    <a:tint val="75000"/>
                  </a:schemeClr>
                </a:solidFill>
              </a:defRPr>
            </a:lvl5pPr>
            <a:lvl6pPr marL="4572091" indent="0">
              <a:buNone/>
              <a:defRPr sz="2857">
                <a:solidFill>
                  <a:schemeClr val="tx1">
                    <a:tint val="75000"/>
                  </a:schemeClr>
                </a:solidFill>
              </a:defRPr>
            </a:lvl6pPr>
            <a:lvl7pPr marL="5486510" indent="0">
              <a:buNone/>
              <a:defRPr sz="2857">
                <a:solidFill>
                  <a:schemeClr val="tx1">
                    <a:tint val="75000"/>
                  </a:schemeClr>
                </a:solidFill>
              </a:defRPr>
            </a:lvl7pPr>
            <a:lvl8pPr marL="6400928" indent="0">
              <a:buNone/>
              <a:defRPr sz="2857">
                <a:solidFill>
                  <a:schemeClr val="tx1">
                    <a:tint val="75000"/>
                  </a:schemeClr>
                </a:solidFill>
              </a:defRPr>
            </a:lvl8pPr>
            <a:lvl9pPr marL="7315346" indent="0">
              <a:buNone/>
              <a:defRPr sz="285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66928D-F43D-4703-AD3F-D704E7F4946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3700010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3200401"/>
            <a:ext cx="10769600" cy="9051926"/>
          </a:xfrm>
        </p:spPr>
        <p:txBody>
          <a:bodyPr/>
          <a:lstStyle>
            <a:lvl1pPr>
              <a:defRPr sz="5572"/>
            </a:lvl1pPr>
            <a:lvl2pPr>
              <a:defRPr sz="4857"/>
            </a:lvl2pPr>
            <a:lvl3pPr>
              <a:defRPr sz="4000"/>
            </a:lvl3pPr>
            <a:lvl4pPr>
              <a:defRPr sz="3572"/>
            </a:lvl4pPr>
            <a:lvl5pPr>
              <a:defRPr sz="3572"/>
            </a:lvl5pPr>
            <a:lvl6pPr>
              <a:defRPr sz="3572"/>
            </a:lvl6pPr>
            <a:lvl7pPr>
              <a:defRPr sz="3572"/>
            </a:lvl7pPr>
            <a:lvl8pPr>
              <a:defRPr sz="3572"/>
            </a:lvl8pPr>
            <a:lvl9pPr>
              <a:defRPr sz="35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2395200" y="3200401"/>
            <a:ext cx="10769600" cy="9051926"/>
          </a:xfrm>
        </p:spPr>
        <p:txBody>
          <a:bodyPr/>
          <a:lstStyle>
            <a:lvl1pPr>
              <a:defRPr sz="5572"/>
            </a:lvl1pPr>
            <a:lvl2pPr>
              <a:defRPr sz="4857"/>
            </a:lvl2pPr>
            <a:lvl3pPr>
              <a:defRPr sz="4000"/>
            </a:lvl3pPr>
            <a:lvl4pPr>
              <a:defRPr sz="3572"/>
            </a:lvl4pPr>
            <a:lvl5pPr>
              <a:defRPr sz="3572"/>
            </a:lvl5pPr>
            <a:lvl6pPr>
              <a:defRPr sz="3572"/>
            </a:lvl6pPr>
            <a:lvl7pPr>
              <a:defRPr sz="3572"/>
            </a:lvl7pPr>
            <a:lvl8pPr>
              <a:defRPr sz="3572"/>
            </a:lvl8pPr>
            <a:lvl9pPr>
              <a:defRPr sz="35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266928D-F43D-4703-AD3F-D704E7F4946E}"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5856705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1219201" y="3070227"/>
            <a:ext cx="10773834" cy="1279524"/>
          </a:xfrm>
        </p:spPr>
        <p:txBody>
          <a:bodyPr anchor="b"/>
          <a:lstStyle>
            <a:lvl1pPr marL="0" indent="0">
              <a:buNone/>
              <a:defRPr sz="4857" b="1"/>
            </a:lvl1pPr>
            <a:lvl2pPr marL="914418" indent="0">
              <a:buNone/>
              <a:defRPr sz="4000" b="1"/>
            </a:lvl2pPr>
            <a:lvl3pPr marL="1828837" indent="0">
              <a:buNone/>
              <a:defRPr sz="3572" b="1"/>
            </a:lvl3pPr>
            <a:lvl4pPr marL="2743255" indent="0">
              <a:buNone/>
              <a:defRPr sz="3143" b="1"/>
            </a:lvl4pPr>
            <a:lvl5pPr marL="3657673" indent="0">
              <a:buNone/>
              <a:defRPr sz="3143" b="1"/>
            </a:lvl5pPr>
            <a:lvl6pPr marL="4572091" indent="0">
              <a:buNone/>
              <a:defRPr sz="3143" b="1"/>
            </a:lvl6pPr>
            <a:lvl7pPr marL="5486510" indent="0">
              <a:buNone/>
              <a:defRPr sz="3143" b="1"/>
            </a:lvl7pPr>
            <a:lvl8pPr marL="6400928" indent="0">
              <a:buNone/>
              <a:defRPr sz="3143" b="1"/>
            </a:lvl8pPr>
            <a:lvl9pPr marL="7315346" indent="0">
              <a:buNone/>
              <a:defRPr sz="3143" b="1"/>
            </a:lvl9pPr>
          </a:lstStyle>
          <a:p>
            <a:pPr lvl="0"/>
            <a:r>
              <a:rPr lang="en-US"/>
              <a:t>Click to edit Master text styles</a:t>
            </a:r>
          </a:p>
        </p:txBody>
      </p:sp>
      <p:sp>
        <p:nvSpPr>
          <p:cNvPr id="4" name="Content Placeholder 3"/>
          <p:cNvSpPr>
            <a:spLocks noGrp="1"/>
          </p:cNvSpPr>
          <p:nvPr>
            <p:ph sz="half" idx="2"/>
          </p:nvPr>
        </p:nvSpPr>
        <p:spPr>
          <a:xfrm>
            <a:off x="1219201" y="4349751"/>
            <a:ext cx="10773834" cy="7902576"/>
          </a:xfrm>
        </p:spPr>
        <p:txBody>
          <a:bodyPr/>
          <a:lstStyle>
            <a:lvl1pPr>
              <a:defRPr sz="4857"/>
            </a:lvl1pPr>
            <a:lvl2pPr>
              <a:defRPr sz="4000"/>
            </a:lvl2pPr>
            <a:lvl3pPr>
              <a:defRPr sz="3572"/>
            </a:lvl3pPr>
            <a:lvl4pPr>
              <a:defRPr sz="3143"/>
            </a:lvl4pPr>
            <a:lvl5pPr>
              <a:defRPr sz="3143"/>
            </a:lvl5pPr>
            <a:lvl6pPr>
              <a:defRPr sz="3143"/>
            </a:lvl6pPr>
            <a:lvl7pPr>
              <a:defRPr sz="3143"/>
            </a:lvl7pPr>
            <a:lvl8pPr>
              <a:defRPr sz="3143"/>
            </a:lvl8pPr>
            <a:lvl9pPr>
              <a:defRPr sz="3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12386736" y="3070227"/>
            <a:ext cx="10778067" cy="1279524"/>
          </a:xfrm>
        </p:spPr>
        <p:txBody>
          <a:bodyPr anchor="b"/>
          <a:lstStyle>
            <a:lvl1pPr marL="0" indent="0">
              <a:buNone/>
              <a:defRPr sz="4857" b="1"/>
            </a:lvl1pPr>
            <a:lvl2pPr marL="914418" indent="0">
              <a:buNone/>
              <a:defRPr sz="4000" b="1"/>
            </a:lvl2pPr>
            <a:lvl3pPr marL="1828837" indent="0">
              <a:buNone/>
              <a:defRPr sz="3572" b="1"/>
            </a:lvl3pPr>
            <a:lvl4pPr marL="2743255" indent="0">
              <a:buNone/>
              <a:defRPr sz="3143" b="1"/>
            </a:lvl4pPr>
            <a:lvl5pPr marL="3657673" indent="0">
              <a:buNone/>
              <a:defRPr sz="3143" b="1"/>
            </a:lvl5pPr>
            <a:lvl6pPr marL="4572091" indent="0">
              <a:buNone/>
              <a:defRPr sz="3143" b="1"/>
            </a:lvl6pPr>
            <a:lvl7pPr marL="5486510" indent="0">
              <a:buNone/>
              <a:defRPr sz="3143" b="1"/>
            </a:lvl7pPr>
            <a:lvl8pPr marL="6400928" indent="0">
              <a:buNone/>
              <a:defRPr sz="3143" b="1"/>
            </a:lvl8pPr>
            <a:lvl9pPr marL="7315346" indent="0">
              <a:buNone/>
              <a:defRPr sz="3143" b="1"/>
            </a:lvl9pPr>
          </a:lstStyle>
          <a:p>
            <a:pPr lvl="0"/>
            <a:r>
              <a:rPr lang="en-US"/>
              <a:t>Click to edit Master text styles</a:t>
            </a:r>
          </a:p>
        </p:txBody>
      </p:sp>
      <p:sp>
        <p:nvSpPr>
          <p:cNvPr id="6" name="Content Placeholder 5"/>
          <p:cNvSpPr>
            <a:spLocks noGrp="1"/>
          </p:cNvSpPr>
          <p:nvPr>
            <p:ph sz="quarter" idx="4"/>
          </p:nvPr>
        </p:nvSpPr>
        <p:spPr>
          <a:xfrm>
            <a:off x="12386736" y="4349751"/>
            <a:ext cx="10778067" cy="7902576"/>
          </a:xfrm>
        </p:spPr>
        <p:txBody>
          <a:bodyPr/>
          <a:lstStyle>
            <a:lvl1pPr>
              <a:defRPr sz="4857"/>
            </a:lvl1pPr>
            <a:lvl2pPr>
              <a:defRPr sz="4000"/>
            </a:lvl2pPr>
            <a:lvl3pPr>
              <a:defRPr sz="3572"/>
            </a:lvl3pPr>
            <a:lvl4pPr>
              <a:defRPr sz="3143"/>
            </a:lvl4pPr>
            <a:lvl5pPr>
              <a:defRPr sz="3143"/>
            </a:lvl5pPr>
            <a:lvl6pPr>
              <a:defRPr sz="3143"/>
            </a:lvl6pPr>
            <a:lvl7pPr>
              <a:defRPr sz="3143"/>
            </a:lvl7pPr>
            <a:lvl8pPr>
              <a:defRPr sz="3143"/>
            </a:lvl8pPr>
            <a:lvl9pPr>
              <a:defRPr sz="3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266928D-F43D-4703-AD3F-D704E7F4946E}" type="datetimeFigureOut">
              <a:rPr lang="en-US" smtClean="0"/>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2285394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266928D-F43D-4703-AD3F-D704E7F4946E}" type="datetimeFigureOut">
              <a:rPr lang="en-US" smtClean="0"/>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16502349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6928D-F43D-4703-AD3F-D704E7F4946E}" type="datetimeFigureOut">
              <a:rPr lang="en-US" smtClean="0"/>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3031910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2" y="546100"/>
            <a:ext cx="8022168" cy="2324100"/>
          </a:xfrm>
        </p:spPr>
        <p:txBody>
          <a:bodyPr anchor="b"/>
          <a:lstStyle>
            <a:lvl1pPr algn="l">
              <a:defRPr sz="4000" b="1"/>
            </a:lvl1pPr>
          </a:lstStyle>
          <a:p>
            <a:r>
              <a:rPr lang="en-US"/>
              <a:t>Click to edit Master title style</a:t>
            </a:r>
            <a:endParaRPr lang="en-GB"/>
          </a:p>
        </p:txBody>
      </p:sp>
      <p:sp>
        <p:nvSpPr>
          <p:cNvPr id="3" name="Content Placeholder 2"/>
          <p:cNvSpPr>
            <a:spLocks noGrp="1"/>
          </p:cNvSpPr>
          <p:nvPr>
            <p:ph idx="1"/>
          </p:nvPr>
        </p:nvSpPr>
        <p:spPr>
          <a:xfrm>
            <a:off x="9533467" y="546101"/>
            <a:ext cx="13631333" cy="11706226"/>
          </a:xfrm>
        </p:spPr>
        <p:txBody>
          <a:bodyPr/>
          <a:lstStyle>
            <a:lvl1pPr>
              <a:defRPr sz="6429"/>
            </a:lvl1pPr>
            <a:lvl2pPr>
              <a:defRPr sz="5572"/>
            </a:lvl2pPr>
            <a:lvl3pPr>
              <a:defRPr sz="4857"/>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19202" y="2870201"/>
            <a:ext cx="8022168" cy="9382126"/>
          </a:xfrm>
        </p:spPr>
        <p:txBody>
          <a:bodyPr/>
          <a:lstStyle>
            <a:lvl1pPr marL="0" indent="0">
              <a:buNone/>
              <a:defRPr sz="2857"/>
            </a:lvl1pPr>
            <a:lvl2pPr marL="914418" indent="0">
              <a:buNone/>
              <a:defRPr sz="2429"/>
            </a:lvl2pPr>
            <a:lvl3pPr marL="1828837" indent="0">
              <a:buNone/>
              <a:defRPr sz="2000"/>
            </a:lvl3pPr>
            <a:lvl4pPr marL="2743255" indent="0">
              <a:buNone/>
              <a:defRPr sz="1857"/>
            </a:lvl4pPr>
            <a:lvl5pPr marL="3657673" indent="0">
              <a:buNone/>
              <a:defRPr sz="1857"/>
            </a:lvl5pPr>
            <a:lvl6pPr marL="4572091" indent="0">
              <a:buNone/>
              <a:defRPr sz="1857"/>
            </a:lvl6pPr>
            <a:lvl7pPr marL="5486510" indent="0">
              <a:buNone/>
              <a:defRPr sz="1857"/>
            </a:lvl7pPr>
            <a:lvl8pPr marL="6400928" indent="0">
              <a:buNone/>
              <a:defRPr sz="1857"/>
            </a:lvl8pPr>
            <a:lvl9pPr marL="7315346" indent="0">
              <a:buNone/>
              <a:defRPr sz="1857"/>
            </a:lvl9pPr>
          </a:lstStyle>
          <a:p>
            <a:pPr lvl="0"/>
            <a:r>
              <a:rPr lang="en-US"/>
              <a:t>Click to edit Master text styles</a:t>
            </a:r>
          </a:p>
        </p:txBody>
      </p:sp>
      <p:sp>
        <p:nvSpPr>
          <p:cNvPr id="5" name="Date Placeholder 4"/>
          <p:cNvSpPr>
            <a:spLocks noGrp="1"/>
          </p:cNvSpPr>
          <p:nvPr>
            <p:ph type="dt" sz="half" idx="10"/>
          </p:nvPr>
        </p:nvSpPr>
        <p:spPr/>
        <p:txBody>
          <a:bodyPr/>
          <a:lstStyle/>
          <a:p>
            <a:fld id="{6266928D-F43D-4703-AD3F-D704E7F4946E}"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16057062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1"/>
            <a:ext cx="14630400" cy="1133476"/>
          </a:xfrm>
        </p:spPr>
        <p:txBody>
          <a:bodyPr anchor="b"/>
          <a:lstStyle>
            <a:lvl1pPr algn="l">
              <a:defRPr sz="4000" b="1"/>
            </a:lvl1pPr>
          </a:lstStyle>
          <a:p>
            <a:r>
              <a:rPr lang="en-US"/>
              <a:t>Click to edit Master title style</a:t>
            </a:r>
            <a:endParaRPr lang="en-GB"/>
          </a:p>
        </p:txBody>
      </p:sp>
      <p:sp>
        <p:nvSpPr>
          <p:cNvPr id="3" name="Picture Placeholder 2"/>
          <p:cNvSpPr>
            <a:spLocks noGrp="1"/>
          </p:cNvSpPr>
          <p:nvPr>
            <p:ph type="pic" idx="1"/>
          </p:nvPr>
        </p:nvSpPr>
        <p:spPr>
          <a:xfrm>
            <a:off x="4779434" y="1225550"/>
            <a:ext cx="14630400" cy="8229600"/>
          </a:xfrm>
        </p:spPr>
        <p:txBody>
          <a:bodyPr/>
          <a:lstStyle>
            <a:lvl1pPr marL="0" indent="0">
              <a:buNone/>
              <a:defRPr sz="6429"/>
            </a:lvl1pPr>
            <a:lvl2pPr marL="914418" indent="0">
              <a:buNone/>
              <a:defRPr sz="5572"/>
            </a:lvl2pPr>
            <a:lvl3pPr marL="1828837" indent="0">
              <a:buNone/>
              <a:defRPr sz="4857"/>
            </a:lvl3pPr>
            <a:lvl4pPr marL="2743255" indent="0">
              <a:buNone/>
              <a:defRPr sz="4000"/>
            </a:lvl4pPr>
            <a:lvl5pPr marL="3657673" indent="0">
              <a:buNone/>
              <a:defRPr sz="4000"/>
            </a:lvl5pPr>
            <a:lvl6pPr marL="4572091" indent="0">
              <a:buNone/>
              <a:defRPr sz="4000"/>
            </a:lvl6pPr>
            <a:lvl7pPr marL="5486510" indent="0">
              <a:buNone/>
              <a:defRPr sz="4000"/>
            </a:lvl7pPr>
            <a:lvl8pPr marL="6400928" indent="0">
              <a:buNone/>
              <a:defRPr sz="4000"/>
            </a:lvl8pPr>
            <a:lvl9pPr marL="7315346" indent="0">
              <a:buNone/>
              <a:defRPr sz="4000"/>
            </a:lvl9pPr>
          </a:lstStyle>
          <a:p>
            <a:endParaRPr lang="en-GB"/>
          </a:p>
        </p:txBody>
      </p:sp>
      <p:sp>
        <p:nvSpPr>
          <p:cNvPr id="4" name="Text Placeholder 3"/>
          <p:cNvSpPr>
            <a:spLocks noGrp="1"/>
          </p:cNvSpPr>
          <p:nvPr>
            <p:ph type="body" sz="half" idx="2"/>
          </p:nvPr>
        </p:nvSpPr>
        <p:spPr>
          <a:xfrm>
            <a:off x="4779434" y="10734677"/>
            <a:ext cx="14630400" cy="1609724"/>
          </a:xfrm>
        </p:spPr>
        <p:txBody>
          <a:bodyPr/>
          <a:lstStyle>
            <a:lvl1pPr marL="0" indent="0">
              <a:buNone/>
              <a:defRPr sz="2857"/>
            </a:lvl1pPr>
            <a:lvl2pPr marL="914418" indent="0">
              <a:buNone/>
              <a:defRPr sz="2429"/>
            </a:lvl2pPr>
            <a:lvl3pPr marL="1828837" indent="0">
              <a:buNone/>
              <a:defRPr sz="2000"/>
            </a:lvl3pPr>
            <a:lvl4pPr marL="2743255" indent="0">
              <a:buNone/>
              <a:defRPr sz="1857"/>
            </a:lvl4pPr>
            <a:lvl5pPr marL="3657673" indent="0">
              <a:buNone/>
              <a:defRPr sz="1857"/>
            </a:lvl5pPr>
            <a:lvl6pPr marL="4572091" indent="0">
              <a:buNone/>
              <a:defRPr sz="1857"/>
            </a:lvl6pPr>
            <a:lvl7pPr marL="5486510" indent="0">
              <a:buNone/>
              <a:defRPr sz="1857"/>
            </a:lvl7pPr>
            <a:lvl8pPr marL="6400928" indent="0">
              <a:buNone/>
              <a:defRPr sz="1857"/>
            </a:lvl8pPr>
            <a:lvl9pPr marL="7315346" indent="0">
              <a:buNone/>
              <a:defRPr sz="1857"/>
            </a:lvl9pPr>
          </a:lstStyle>
          <a:p>
            <a:pPr lvl="0"/>
            <a:r>
              <a:rPr lang="en-US"/>
              <a:t>Click to edit Master text styles</a:t>
            </a:r>
          </a:p>
        </p:txBody>
      </p:sp>
      <p:sp>
        <p:nvSpPr>
          <p:cNvPr id="5" name="Date Placeholder 4"/>
          <p:cNvSpPr>
            <a:spLocks noGrp="1"/>
          </p:cNvSpPr>
          <p:nvPr>
            <p:ph type="dt" sz="half" idx="10"/>
          </p:nvPr>
        </p:nvSpPr>
        <p:spPr/>
        <p:txBody>
          <a:bodyPr/>
          <a:lstStyle/>
          <a:p>
            <a:fld id="{6266928D-F43D-4703-AD3F-D704E7F4946E}"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3208122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66928D-F43D-4703-AD3F-D704E7F4946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2214429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8"/>
            <a:ext cx="5486400" cy="117030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549278"/>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66928D-F43D-4703-AD3F-D704E7F4946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A13DB-34E4-458B-B960-D2CFE6A522F7}" type="slidenum">
              <a:rPr lang="en-US" smtClean="0"/>
              <a:t>‹#›</a:t>
            </a:fld>
            <a:endParaRPr lang="en-US"/>
          </a:p>
        </p:txBody>
      </p:sp>
    </p:spTree>
    <p:extLst>
      <p:ext uri="{BB962C8B-B14F-4D97-AF65-F5344CB8AC3E}">
        <p14:creationId xmlns:p14="http://schemas.microsoft.com/office/powerpoint/2010/main" val="607282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3.jpe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2.tiff"/><Relationship Id="rId5" Type="http://schemas.openxmlformats.org/officeDocument/2006/relationships/slideLayout" Target="../slideLayouts/slideLayout53.xml"/><Relationship Id="rId10" Type="http://schemas.openxmlformats.org/officeDocument/2006/relationships/theme" Target="../theme/theme5.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5.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27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28C07E-9A6E-5AAA-21CC-DC0BB6805D91}"/>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D61282-0CE1-6C73-1F7C-9E3B453531B2}"/>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7B22EA-42C6-5B58-C534-DEFE291B24EC}"/>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CAA5C6A-EF8B-493A-BCE4-07731989927E}" type="datetimeFigureOut">
              <a:rPr lang="en-GB" smtClean="0"/>
              <a:t>12/11/2022</a:t>
            </a:fld>
            <a:endParaRPr lang="en-GB"/>
          </a:p>
        </p:txBody>
      </p:sp>
      <p:sp>
        <p:nvSpPr>
          <p:cNvPr id="5" name="Footer Placeholder 4">
            <a:extLst>
              <a:ext uri="{FF2B5EF4-FFF2-40B4-BE49-F238E27FC236}">
                <a16:creationId xmlns:a16="http://schemas.microsoft.com/office/drawing/2014/main" id="{F0C68C77-9729-6E63-D145-E9442311B022}"/>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3C5FFE-EF41-92FB-29BC-D5B810BA8085}"/>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B780EC4B-0FCE-4CB3-AEE3-C287E06FE661}" type="slidenum">
              <a:rPr lang="en-GB" smtClean="0"/>
              <a:t>‹#›</a:t>
            </a:fld>
            <a:endParaRPr lang="en-GB"/>
          </a:p>
        </p:txBody>
      </p:sp>
    </p:spTree>
    <p:extLst>
      <p:ext uri="{BB962C8B-B14F-4D97-AF65-F5344CB8AC3E}">
        <p14:creationId xmlns:p14="http://schemas.microsoft.com/office/powerpoint/2010/main" val="38894025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3" y="952500"/>
            <a:ext cx="21971000" cy="14331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3" y="4248504"/>
            <a:ext cx="21971000" cy="82560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122260" y="13145260"/>
            <a:ext cx="314189" cy="310341"/>
          </a:xfrm>
          <a:prstGeom prst="rect">
            <a:avLst/>
          </a:prstGeom>
          <a:ln w="12700">
            <a:miter lim="400000"/>
          </a:ln>
        </p:spPr>
        <p:txBody>
          <a:bodyPr wrap="none" lIns="50800" tIns="50800" rIns="50800" bIns="50800" anchor="b">
            <a:spAutoFit/>
          </a:bodyPr>
          <a:lstStyle>
            <a:lvl1pPr defTabSz="438150">
              <a:defRPr sz="135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1971923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spd="med"/>
  <p:txStyles>
    <p:titleStyle>
      <a:lvl1pPr marL="0" marR="0" indent="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1pPr>
      <a:lvl2pPr marL="0" marR="0" indent="3429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2pPr>
      <a:lvl3pPr marL="0" marR="0" indent="6858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3pPr>
      <a:lvl4pPr marL="0" marR="0" indent="10287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4pPr>
      <a:lvl5pPr marL="0" marR="0" indent="13716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5pPr>
      <a:lvl6pPr marL="0" marR="0" indent="17145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6pPr>
      <a:lvl7pPr marL="0" marR="0" indent="20574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7pPr>
      <a:lvl8pPr marL="0" marR="0" indent="24003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8pPr>
      <a:lvl9pPr marL="0" marR="0" indent="27432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9pPr>
    </p:titleStyle>
    <p:bodyStyle>
      <a:lvl1pPr marL="4572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1pPr>
      <a:lvl2pPr marL="9144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2pPr>
      <a:lvl3pPr marL="13716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3pPr>
      <a:lvl4pPr marL="18288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4pPr>
      <a:lvl5pPr marL="22860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5pPr>
      <a:lvl6pPr marL="27432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6pPr>
      <a:lvl7pPr marL="32004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7pPr>
      <a:lvl8pPr marL="36576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8pPr>
      <a:lvl9pPr marL="41148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9pPr>
    </p:bodyStyle>
    <p:otherStyle>
      <a:lvl1pPr marL="0" marR="0" indent="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1pPr>
      <a:lvl2pPr marL="0" marR="0" indent="3429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2pPr>
      <a:lvl3pPr marL="0" marR="0" indent="6858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3pPr>
      <a:lvl4pPr marL="0" marR="0" indent="10287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4pPr>
      <a:lvl5pPr marL="0" marR="0" indent="13716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5pPr>
      <a:lvl6pPr marL="0" marR="0" indent="17145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6pPr>
      <a:lvl7pPr marL="0" marR="0" indent="20574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7pPr>
      <a:lvl8pPr marL="0" marR="0" indent="24003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8pPr>
      <a:lvl9pPr marL="0" marR="0" indent="27432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356EB-9898-53F7-6F94-5DA5C33A5113}"/>
              </a:ext>
            </a:extLst>
          </p:cNvPr>
          <p:cNvSpPr>
            <a:spLocks noGrp="1"/>
          </p:cNvSpPr>
          <p:nvPr>
            <p:ph type="title"/>
          </p:nvPr>
        </p:nvSpPr>
        <p:spPr>
          <a:xfrm>
            <a:off x="1676400" y="730253"/>
            <a:ext cx="21031200" cy="265112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78D7C0-AD51-BE2C-4970-85E76EE4C8D4}"/>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437CC7-7827-A55C-30A6-38EF883056E6}"/>
              </a:ext>
            </a:extLst>
          </p:cNvPr>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1800">
                <a:solidFill>
                  <a:schemeClr val="tx1">
                    <a:tint val="75000"/>
                  </a:schemeClr>
                </a:solidFill>
              </a:defRPr>
            </a:lvl1pPr>
          </a:lstStyle>
          <a:p>
            <a:fld id="{42861B37-DDFB-42E3-AAB5-2890B6CE810E}" type="datetimeFigureOut">
              <a:rPr lang="en-GB" smtClean="0"/>
              <a:t>12/11/2022</a:t>
            </a:fld>
            <a:endParaRPr lang="en-GB"/>
          </a:p>
        </p:txBody>
      </p:sp>
      <p:sp>
        <p:nvSpPr>
          <p:cNvPr id="5" name="Footer Placeholder 4">
            <a:extLst>
              <a:ext uri="{FF2B5EF4-FFF2-40B4-BE49-F238E27FC236}">
                <a16:creationId xmlns:a16="http://schemas.microsoft.com/office/drawing/2014/main" id="{D31B6481-5D57-F9FF-23CC-3658F3C45955}"/>
              </a:ext>
            </a:extLst>
          </p:cNvPr>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4AA7C06-FACD-BAFB-4900-02A9D8FEF72B}"/>
              </a:ext>
            </a:extLst>
          </p:cNvPr>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1800">
                <a:solidFill>
                  <a:schemeClr val="tx1">
                    <a:tint val="75000"/>
                  </a:schemeClr>
                </a:solidFill>
              </a:defRPr>
            </a:lvl1pPr>
          </a:lstStyle>
          <a:p>
            <a:fld id="{33B4914A-BAE9-49C4-97E7-8DC8B8C8314C}" type="slidenum">
              <a:rPr lang="en-GB" smtClean="0"/>
              <a:t>‹#›</a:t>
            </a:fld>
            <a:endParaRPr lang="en-GB"/>
          </a:p>
        </p:txBody>
      </p:sp>
    </p:spTree>
    <p:extLst>
      <p:ext uri="{BB962C8B-B14F-4D97-AF65-F5344CB8AC3E}">
        <p14:creationId xmlns:p14="http://schemas.microsoft.com/office/powerpoint/2010/main" val="30890803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441572"/>
            <a:ext cx="243840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2" name="Title Placeholder 1"/>
          <p:cNvSpPr>
            <a:spLocks noGrp="1"/>
          </p:cNvSpPr>
          <p:nvPr>
            <p:ph type="title"/>
          </p:nvPr>
        </p:nvSpPr>
        <p:spPr>
          <a:xfrm>
            <a:off x="1219200" y="1066800"/>
            <a:ext cx="19229717" cy="19812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19200" y="3200400"/>
            <a:ext cx="21945600" cy="9753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2438400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5" name="Footer Placeholder 4"/>
          <p:cNvSpPr>
            <a:spLocks noGrp="1"/>
          </p:cNvSpPr>
          <p:nvPr>
            <p:ph type="ftr" sz="quarter" idx="3"/>
          </p:nvPr>
        </p:nvSpPr>
        <p:spPr>
          <a:xfrm>
            <a:off x="6705600" y="36576"/>
            <a:ext cx="10972800" cy="658368"/>
          </a:xfrm>
          <a:prstGeom prst="rect">
            <a:avLst/>
          </a:prstGeom>
        </p:spPr>
        <p:txBody>
          <a:bodyPr vert="horz" lIns="91440" tIns="45720" rIns="91440" bIns="45720" rtlCol="0" anchor="ctr"/>
          <a:lstStyle>
            <a:lvl1pPr algn="ctr">
              <a:defRPr sz="280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20320000" y="36576"/>
            <a:ext cx="2844800" cy="658368"/>
          </a:xfrm>
          <a:prstGeom prst="rect">
            <a:avLst/>
          </a:prstGeom>
        </p:spPr>
        <p:txBody>
          <a:bodyPr vert="horz" lIns="91440" tIns="45720" rIns="91440" bIns="45720" rtlCol="0" anchor="ctr"/>
          <a:lstStyle>
            <a:lvl1pPr algn="l">
              <a:defRPr sz="2800" b="1">
                <a:solidFill>
                  <a:srgbClr val="FFFFFF"/>
                </a:solidFill>
              </a:defRPr>
            </a:lvl1pPr>
          </a:lstStyle>
          <a:p>
            <a:pPr>
              <a:defRPr/>
            </a:pPr>
            <a:fld id="{F37C7A82-5BAC-4D58-87AD-C3AA6C516669}" type="slidenum">
              <a:rPr lang="en-US" smtClean="0"/>
              <a:pPr>
                <a:defRPr/>
              </a:pPr>
              <a:t>‹#›</a:t>
            </a:fld>
            <a:endParaRPr lang="en-US" dirty="0"/>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706751" y="953345"/>
            <a:ext cx="2802936" cy="2155558"/>
          </a:xfrm>
          <a:prstGeom prst="rect">
            <a:avLst/>
          </a:prstGeom>
        </p:spPr>
      </p:pic>
      <p:cxnSp>
        <p:nvCxnSpPr>
          <p:cNvPr id="13" name="Straight Connector 12"/>
          <p:cNvCxnSpPr/>
          <p:nvPr/>
        </p:nvCxnSpPr>
        <p:spPr>
          <a:xfrm>
            <a:off x="1240435" y="12903496"/>
            <a:ext cx="21984000" cy="317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shape&#10;&#10;Description automatically generated">
            <a:extLst>
              <a:ext uri="{FF2B5EF4-FFF2-40B4-BE49-F238E27FC236}">
                <a16:creationId xmlns:a16="http://schemas.microsoft.com/office/drawing/2014/main" id="{693C1A0A-4062-4415-9172-158668BBCE1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706751" y="711777"/>
            <a:ext cx="3116947" cy="2397126"/>
          </a:xfrm>
          <a:prstGeom prst="rect">
            <a:avLst/>
          </a:prstGeom>
        </p:spPr>
      </p:pic>
    </p:spTree>
    <p:extLst>
      <p:ext uri="{BB962C8B-B14F-4D97-AF65-F5344CB8AC3E}">
        <p14:creationId xmlns:p14="http://schemas.microsoft.com/office/powerpoint/2010/main" val="207768698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hf sldNum="0" hdr="0" ftr="0" dt="0"/>
  <p:txStyles>
    <p:titleStyle>
      <a:lvl1pPr algn="l" defTabSz="1828800" rtl="0" eaLnBrk="1" latinLnBrk="0" hangingPunct="1">
        <a:spcBef>
          <a:spcPct val="0"/>
        </a:spcBef>
        <a:buNone/>
        <a:defRPr sz="8000" kern="1200" spc="-200" baseline="0">
          <a:solidFill>
            <a:schemeClr val="tx2"/>
          </a:solidFill>
          <a:latin typeface="+mj-lt"/>
          <a:ea typeface="+mj-ea"/>
          <a:cs typeface="+mj-cs"/>
        </a:defRPr>
      </a:lvl1pPr>
    </p:titleStyle>
    <p:bodyStyle>
      <a:lvl1pPr marL="365760" indent="-365760" algn="l" defTabSz="1828800" rtl="0" eaLnBrk="1" latinLnBrk="0" hangingPunct="1">
        <a:spcBef>
          <a:spcPct val="20000"/>
        </a:spcBef>
        <a:buClr>
          <a:schemeClr val="accent1"/>
        </a:buClr>
        <a:buSzPct val="85000"/>
        <a:buFont typeface="Arial" pitchFamily="34" charset="0"/>
        <a:buChar char="•"/>
        <a:defRPr sz="4800" kern="1200">
          <a:solidFill>
            <a:schemeClr val="tx1"/>
          </a:solidFill>
          <a:latin typeface="+mn-lt"/>
          <a:ea typeface="+mn-ea"/>
          <a:cs typeface="+mn-cs"/>
        </a:defRPr>
      </a:lvl1pPr>
      <a:lvl2pPr marL="914400" indent="-365760" algn="l" defTabSz="1828800" rtl="0" eaLnBrk="1" latinLnBrk="0" hangingPunct="1">
        <a:spcBef>
          <a:spcPct val="20000"/>
        </a:spcBef>
        <a:buClr>
          <a:schemeClr val="accent1"/>
        </a:buClr>
        <a:buSzPct val="85000"/>
        <a:buFont typeface="Arial" pitchFamily="34" charset="0"/>
        <a:buChar char="•"/>
        <a:defRPr sz="4000" kern="1200">
          <a:solidFill>
            <a:schemeClr val="tx1"/>
          </a:solidFill>
          <a:latin typeface="+mn-lt"/>
          <a:ea typeface="+mn-ea"/>
          <a:cs typeface="+mn-cs"/>
        </a:defRPr>
      </a:lvl2pPr>
      <a:lvl3pPr marL="1463040" indent="-365760" algn="l" defTabSz="1828800" rtl="0" eaLnBrk="1" latinLnBrk="0" hangingPunct="1">
        <a:spcBef>
          <a:spcPct val="20000"/>
        </a:spcBef>
        <a:buClr>
          <a:schemeClr val="accent1"/>
        </a:buClr>
        <a:buSzPct val="90000"/>
        <a:buFont typeface="Arial" pitchFamily="34" charset="0"/>
        <a:buChar char="•"/>
        <a:defRPr sz="3600" kern="1200">
          <a:solidFill>
            <a:schemeClr val="tx1"/>
          </a:solidFill>
          <a:latin typeface="+mn-lt"/>
          <a:ea typeface="+mn-ea"/>
          <a:cs typeface="+mn-cs"/>
        </a:defRPr>
      </a:lvl3pPr>
      <a:lvl4pPr marL="2011680" indent="-365760" algn="l" defTabSz="1828800" rtl="0" eaLnBrk="1" latinLnBrk="0" hangingPunct="1">
        <a:spcBef>
          <a:spcPct val="20000"/>
        </a:spcBef>
        <a:buClr>
          <a:schemeClr val="accent1"/>
        </a:buClr>
        <a:buFont typeface="Arial" pitchFamily="34" charset="0"/>
        <a:buChar char="•"/>
        <a:defRPr sz="3200" kern="1200">
          <a:solidFill>
            <a:schemeClr val="tx1"/>
          </a:solidFill>
          <a:latin typeface="+mn-lt"/>
          <a:ea typeface="+mn-ea"/>
          <a:cs typeface="+mn-cs"/>
        </a:defRPr>
      </a:lvl4pPr>
      <a:lvl5pPr marL="2377440" indent="-274320" algn="l" defTabSz="1828800" rtl="0" eaLnBrk="1" latinLnBrk="0" hangingPunct="1">
        <a:spcBef>
          <a:spcPct val="20000"/>
        </a:spcBef>
        <a:buClr>
          <a:schemeClr val="accent1"/>
        </a:buClr>
        <a:buSzPct val="100000"/>
        <a:buFont typeface="Arial" pitchFamily="34" charset="0"/>
        <a:buChar char="•"/>
        <a:defRPr sz="2800" kern="1200" baseline="0">
          <a:solidFill>
            <a:schemeClr val="tx1"/>
          </a:solidFill>
          <a:latin typeface="+mn-lt"/>
          <a:ea typeface="+mn-ea"/>
          <a:cs typeface="+mn-cs"/>
        </a:defRPr>
      </a:lvl5pPr>
      <a:lvl6pPr marL="2743200" indent="-365760" algn="l" defTabSz="1828800" rtl="0" eaLnBrk="1" latinLnBrk="0" hangingPunct="1">
        <a:spcBef>
          <a:spcPct val="20000"/>
        </a:spcBef>
        <a:buClr>
          <a:schemeClr val="accent1"/>
        </a:buClr>
        <a:buFont typeface="Arial" pitchFamily="34" charset="0"/>
        <a:buChar char="•"/>
        <a:defRPr sz="2600" kern="1200">
          <a:solidFill>
            <a:schemeClr val="tx1"/>
          </a:solidFill>
          <a:latin typeface="+mn-lt"/>
          <a:ea typeface="+mn-ea"/>
          <a:cs typeface="+mn-cs"/>
        </a:defRPr>
      </a:lvl6pPr>
      <a:lvl7pPr marL="3108960" indent="-365760" algn="l" defTabSz="1828800" rtl="0" eaLnBrk="1" latinLnBrk="0" hangingPunct="1">
        <a:spcBef>
          <a:spcPct val="20000"/>
        </a:spcBef>
        <a:buClr>
          <a:schemeClr val="accent1"/>
        </a:buClr>
        <a:buFont typeface="Arial" pitchFamily="34" charset="0"/>
        <a:buChar char="•"/>
        <a:defRPr sz="2600" kern="1200">
          <a:solidFill>
            <a:schemeClr val="tx1"/>
          </a:solidFill>
          <a:latin typeface="+mn-lt"/>
          <a:ea typeface="+mn-ea"/>
          <a:cs typeface="+mn-cs"/>
        </a:defRPr>
      </a:lvl7pPr>
      <a:lvl8pPr marL="3474720" indent="-365760" algn="l" defTabSz="1828800" rtl="0" eaLnBrk="1" latinLnBrk="0" hangingPunct="1">
        <a:spcBef>
          <a:spcPct val="20000"/>
        </a:spcBef>
        <a:buClr>
          <a:schemeClr val="accent1"/>
        </a:buClr>
        <a:buFont typeface="Arial" pitchFamily="34" charset="0"/>
        <a:buChar char="•"/>
        <a:defRPr sz="2600" kern="1200">
          <a:solidFill>
            <a:schemeClr val="tx1"/>
          </a:solidFill>
          <a:latin typeface="+mn-lt"/>
          <a:ea typeface="+mn-ea"/>
          <a:cs typeface="+mn-cs"/>
        </a:defRPr>
      </a:lvl8pPr>
      <a:lvl9pPr marL="3840480" indent="-365760" algn="l" defTabSz="1828800" rtl="0" eaLnBrk="1" latinLnBrk="0" hangingPunct="1">
        <a:spcBef>
          <a:spcPct val="20000"/>
        </a:spcBef>
        <a:buClr>
          <a:schemeClr val="accent1"/>
        </a:buClr>
        <a:buFont typeface="Arial" pitchFamily="34" charset="0"/>
        <a:buChar char="•"/>
        <a:defRPr sz="2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128016" tIns="64008" rIns="128016" bIns="64008"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219200" y="3200401"/>
            <a:ext cx="21945600" cy="9051926"/>
          </a:xfrm>
          <a:prstGeom prst="rect">
            <a:avLst/>
          </a:prstGeom>
        </p:spPr>
        <p:txBody>
          <a:bodyPr vert="horz" lIns="128016" tIns="64008" rIns="128016" bIns="6400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1219200" y="12712702"/>
            <a:ext cx="5689600" cy="730250"/>
          </a:xfrm>
          <a:prstGeom prst="rect">
            <a:avLst/>
          </a:prstGeom>
        </p:spPr>
        <p:txBody>
          <a:bodyPr vert="horz" lIns="128016" tIns="64008" rIns="128016" bIns="64008" rtlCol="0" anchor="ctr"/>
          <a:lstStyle>
            <a:lvl1pPr algn="l">
              <a:defRPr sz="2429">
                <a:solidFill>
                  <a:schemeClr val="tx1">
                    <a:tint val="75000"/>
                  </a:schemeClr>
                </a:solidFill>
              </a:defRPr>
            </a:lvl1pPr>
          </a:lstStyle>
          <a:p>
            <a:fld id="{6266928D-F43D-4703-AD3F-D704E7F4946E}" type="datetimeFigureOut">
              <a:rPr lang="en-US" smtClean="0"/>
              <a:t>11/12/2022</a:t>
            </a:fld>
            <a:endParaRPr lang="en-US"/>
          </a:p>
        </p:txBody>
      </p:sp>
      <p:sp>
        <p:nvSpPr>
          <p:cNvPr id="5" name="Footer Placeholder 4"/>
          <p:cNvSpPr>
            <a:spLocks noGrp="1"/>
          </p:cNvSpPr>
          <p:nvPr>
            <p:ph type="ftr" sz="quarter" idx="3"/>
          </p:nvPr>
        </p:nvSpPr>
        <p:spPr>
          <a:xfrm>
            <a:off x="8331200" y="12712702"/>
            <a:ext cx="7721600" cy="730250"/>
          </a:xfrm>
          <a:prstGeom prst="rect">
            <a:avLst/>
          </a:prstGeom>
        </p:spPr>
        <p:txBody>
          <a:bodyPr vert="horz" lIns="128016" tIns="64008" rIns="128016" bIns="64008" rtlCol="0" anchor="ctr"/>
          <a:lstStyle>
            <a:lvl1pPr algn="ctr">
              <a:defRPr sz="242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5200" y="12712702"/>
            <a:ext cx="5689600" cy="730250"/>
          </a:xfrm>
          <a:prstGeom prst="rect">
            <a:avLst/>
          </a:prstGeom>
        </p:spPr>
        <p:txBody>
          <a:bodyPr vert="horz" lIns="128016" tIns="64008" rIns="128016" bIns="64008" rtlCol="0" anchor="ctr"/>
          <a:lstStyle>
            <a:lvl1pPr algn="r">
              <a:defRPr sz="2429">
                <a:solidFill>
                  <a:schemeClr val="tx1">
                    <a:tint val="75000"/>
                  </a:schemeClr>
                </a:solidFill>
              </a:defRPr>
            </a:lvl1pPr>
          </a:lstStyle>
          <a:p>
            <a:fld id="{642A13DB-34E4-458B-B960-D2CFE6A522F7}" type="slidenum">
              <a:rPr lang="en-US" smtClean="0"/>
              <a:t>‹#›</a:t>
            </a:fld>
            <a:endParaRPr lang="en-US"/>
          </a:p>
        </p:txBody>
      </p:sp>
      <p:pic>
        <p:nvPicPr>
          <p:cNvPr id="10" name="Picture 6" descr="powerpoint_header.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54764" y="521298"/>
            <a:ext cx="22432434"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pt-0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10314385"/>
            <a:ext cx="24384000" cy="340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6648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1828837" rtl="0" eaLnBrk="1" latinLnBrk="0" hangingPunct="1">
        <a:spcBef>
          <a:spcPct val="0"/>
        </a:spcBef>
        <a:buNone/>
        <a:defRPr sz="3572" b="1" kern="1200">
          <a:solidFill>
            <a:srgbClr val="002060"/>
          </a:solidFill>
          <a:latin typeface="+mj-lt"/>
          <a:ea typeface="+mj-ea"/>
          <a:cs typeface="+mj-cs"/>
        </a:defRPr>
      </a:lvl1pPr>
    </p:titleStyle>
    <p:bodyStyle>
      <a:lvl1pPr marL="685814" indent="-685814" algn="l" defTabSz="1828837" rtl="0" eaLnBrk="1" latinLnBrk="0" hangingPunct="1">
        <a:spcBef>
          <a:spcPct val="20000"/>
        </a:spcBef>
        <a:buFont typeface="Arial" panose="020B0604020202020204" pitchFamily="34" charset="0"/>
        <a:buChar char="•"/>
        <a:defRPr sz="6429" kern="1200">
          <a:solidFill>
            <a:schemeClr val="tx1"/>
          </a:solidFill>
          <a:latin typeface="+mn-lt"/>
          <a:ea typeface="+mn-ea"/>
          <a:cs typeface="+mn-cs"/>
        </a:defRPr>
      </a:lvl1pPr>
      <a:lvl2pPr marL="1485930" indent="-571511" algn="l" defTabSz="1828837" rtl="0" eaLnBrk="1" latinLnBrk="0" hangingPunct="1">
        <a:spcBef>
          <a:spcPct val="20000"/>
        </a:spcBef>
        <a:buFont typeface="Arial" panose="020B0604020202020204" pitchFamily="34" charset="0"/>
        <a:buChar char="–"/>
        <a:defRPr sz="5572" kern="1200">
          <a:solidFill>
            <a:schemeClr val="tx1"/>
          </a:solidFill>
          <a:latin typeface="+mn-lt"/>
          <a:ea typeface="+mn-ea"/>
          <a:cs typeface="+mn-cs"/>
        </a:defRPr>
      </a:lvl2pPr>
      <a:lvl3pPr marL="2286046" indent="-457209" algn="l" defTabSz="1828837" rtl="0" eaLnBrk="1" latinLnBrk="0" hangingPunct="1">
        <a:spcBef>
          <a:spcPct val="20000"/>
        </a:spcBef>
        <a:buFont typeface="Arial" panose="020B0604020202020204" pitchFamily="34" charset="0"/>
        <a:buChar char="•"/>
        <a:defRPr sz="4857" kern="1200">
          <a:solidFill>
            <a:schemeClr val="tx1"/>
          </a:solidFill>
          <a:latin typeface="+mn-lt"/>
          <a:ea typeface="+mn-ea"/>
          <a:cs typeface="+mn-cs"/>
        </a:defRPr>
      </a:lvl3pPr>
      <a:lvl4pPr marL="3200464"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82"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301"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719"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137"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555"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37" rtl="0" eaLnBrk="1" latinLnBrk="0" hangingPunct="1">
        <a:defRPr sz="3572" kern="1200">
          <a:solidFill>
            <a:schemeClr val="tx1"/>
          </a:solidFill>
          <a:latin typeface="+mn-lt"/>
          <a:ea typeface="+mn-ea"/>
          <a:cs typeface="+mn-cs"/>
        </a:defRPr>
      </a:lvl1pPr>
      <a:lvl2pPr marL="914418" algn="l" defTabSz="1828837" rtl="0" eaLnBrk="1" latinLnBrk="0" hangingPunct="1">
        <a:defRPr sz="3572" kern="1200">
          <a:solidFill>
            <a:schemeClr val="tx1"/>
          </a:solidFill>
          <a:latin typeface="+mn-lt"/>
          <a:ea typeface="+mn-ea"/>
          <a:cs typeface="+mn-cs"/>
        </a:defRPr>
      </a:lvl2pPr>
      <a:lvl3pPr marL="1828837" algn="l" defTabSz="1828837" rtl="0" eaLnBrk="1" latinLnBrk="0" hangingPunct="1">
        <a:defRPr sz="3572" kern="1200">
          <a:solidFill>
            <a:schemeClr val="tx1"/>
          </a:solidFill>
          <a:latin typeface="+mn-lt"/>
          <a:ea typeface="+mn-ea"/>
          <a:cs typeface="+mn-cs"/>
        </a:defRPr>
      </a:lvl3pPr>
      <a:lvl4pPr marL="2743255" algn="l" defTabSz="1828837" rtl="0" eaLnBrk="1" latinLnBrk="0" hangingPunct="1">
        <a:defRPr sz="3572" kern="1200">
          <a:solidFill>
            <a:schemeClr val="tx1"/>
          </a:solidFill>
          <a:latin typeface="+mn-lt"/>
          <a:ea typeface="+mn-ea"/>
          <a:cs typeface="+mn-cs"/>
        </a:defRPr>
      </a:lvl4pPr>
      <a:lvl5pPr marL="3657673" algn="l" defTabSz="1828837" rtl="0" eaLnBrk="1" latinLnBrk="0" hangingPunct="1">
        <a:defRPr sz="3572" kern="1200">
          <a:solidFill>
            <a:schemeClr val="tx1"/>
          </a:solidFill>
          <a:latin typeface="+mn-lt"/>
          <a:ea typeface="+mn-ea"/>
          <a:cs typeface="+mn-cs"/>
        </a:defRPr>
      </a:lvl5pPr>
      <a:lvl6pPr marL="4572091" algn="l" defTabSz="1828837" rtl="0" eaLnBrk="1" latinLnBrk="0" hangingPunct="1">
        <a:defRPr sz="3572" kern="1200">
          <a:solidFill>
            <a:schemeClr val="tx1"/>
          </a:solidFill>
          <a:latin typeface="+mn-lt"/>
          <a:ea typeface="+mn-ea"/>
          <a:cs typeface="+mn-cs"/>
        </a:defRPr>
      </a:lvl6pPr>
      <a:lvl7pPr marL="5486510" algn="l" defTabSz="1828837" rtl="0" eaLnBrk="1" latinLnBrk="0" hangingPunct="1">
        <a:defRPr sz="3572" kern="1200">
          <a:solidFill>
            <a:schemeClr val="tx1"/>
          </a:solidFill>
          <a:latin typeface="+mn-lt"/>
          <a:ea typeface="+mn-ea"/>
          <a:cs typeface="+mn-cs"/>
        </a:defRPr>
      </a:lvl7pPr>
      <a:lvl8pPr marL="6400928" algn="l" defTabSz="1828837" rtl="0" eaLnBrk="1" latinLnBrk="0" hangingPunct="1">
        <a:defRPr sz="3572" kern="1200">
          <a:solidFill>
            <a:schemeClr val="tx1"/>
          </a:solidFill>
          <a:latin typeface="+mn-lt"/>
          <a:ea typeface="+mn-ea"/>
          <a:cs typeface="+mn-cs"/>
        </a:defRPr>
      </a:lvl8pPr>
      <a:lvl9pPr marL="7315346" algn="l" defTabSz="1828837" rtl="0" eaLnBrk="1" latinLnBrk="0" hangingPunct="1">
        <a:defRPr sz="357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128016" tIns="64008" rIns="128016" bIns="64008"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219200" y="3200401"/>
            <a:ext cx="21945600" cy="9051926"/>
          </a:xfrm>
          <a:prstGeom prst="rect">
            <a:avLst/>
          </a:prstGeom>
        </p:spPr>
        <p:txBody>
          <a:bodyPr vert="horz" lIns="128016" tIns="64008" rIns="128016" bIns="6400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1219200" y="12712702"/>
            <a:ext cx="5689600" cy="730250"/>
          </a:xfrm>
          <a:prstGeom prst="rect">
            <a:avLst/>
          </a:prstGeom>
        </p:spPr>
        <p:txBody>
          <a:bodyPr vert="horz" lIns="128016" tIns="64008" rIns="128016" bIns="64008" rtlCol="0" anchor="ctr"/>
          <a:lstStyle>
            <a:lvl1pPr algn="l">
              <a:defRPr sz="2429">
                <a:solidFill>
                  <a:schemeClr val="tx1">
                    <a:tint val="75000"/>
                  </a:schemeClr>
                </a:solidFill>
              </a:defRPr>
            </a:lvl1pPr>
          </a:lstStyle>
          <a:p>
            <a:fld id="{6266928D-F43D-4703-AD3F-D704E7F4946E}" type="datetimeFigureOut">
              <a:rPr lang="en-US" smtClean="0"/>
              <a:t>11/12/2022</a:t>
            </a:fld>
            <a:endParaRPr lang="en-US"/>
          </a:p>
        </p:txBody>
      </p:sp>
      <p:sp>
        <p:nvSpPr>
          <p:cNvPr id="5" name="Footer Placeholder 4"/>
          <p:cNvSpPr>
            <a:spLocks noGrp="1"/>
          </p:cNvSpPr>
          <p:nvPr>
            <p:ph type="ftr" sz="quarter" idx="3"/>
          </p:nvPr>
        </p:nvSpPr>
        <p:spPr>
          <a:xfrm>
            <a:off x="8331200" y="12712702"/>
            <a:ext cx="7721600" cy="730250"/>
          </a:xfrm>
          <a:prstGeom prst="rect">
            <a:avLst/>
          </a:prstGeom>
        </p:spPr>
        <p:txBody>
          <a:bodyPr vert="horz" lIns="128016" tIns="64008" rIns="128016" bIns="64008" rtlCol="0" anchor="ctr"/>
          <a:lstStyle>
            <a:lvl1pPr algn="ctr">
              <a:defRPr sz="242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5200" y="12712702"/>
            <a:ext cx="5689600" cy="730250"/>
          </a:xfrm>
          <a:prstGeom prst="rect">
            <a:avLst/>
          </a:prstGeom>
        </p:spPr>
        <p:txBody>
          <a:bodyPr vert="horz" lIns="128016" tIns="64008" rIns="128016" bIns="64008" rtlCol="0" anchor="ctr"/>
          <a:lstStyle>
            <a:lvl1pPr algn="r">
              <a:defRPr sz="2429">
                <a:solidFill>
                  <a:schemeClr val="tx1">
                    <a:tint val="75000"/>
                  </a:schemeClr>
                </a:solidFill>
              </a:defRPr>
            </a:lvl1pPr>
          </a:lstStyle>
          <a:p>
            <a:fld id="{642A13DB-34E4-458B-B960-D2CFE6A522F7}" type="slidenum">
              <a:rPr lang="en-US" smtClean="0"/>
              <a:t>‹#›</a:t>
            </a:fld>
            <a:endParaRPr lang="en-US"/>
          </a:p>
        </p:txBody>
      </p:sp>
      <p:pic>
        <p:nvPicPr>
          <p:cNvPr id="10" name="Picture 6" descr="powerpoint_header.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54764" y="521298"/>
            <a:ext cx="22432434"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pt-0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10314385"/>
            <a:ext cx="24384000" cy="340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66996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1828837" rtl="0" eaLnBrk="1" latinLnBrk="0" hangingPunct="1">
        <a:spcBef>
          <a:spcPct val="0"/>
        </a:spcBef>
        <a:buNone/>
        <a:defRPr sz="3572" b="1" kern="1200">
          <a:solidFill>
            <a:srgbClr val="002060"/>
          </a:solidFill>
          <a:latin typeface="+mj-lt"/>
          <a:ea typeface="+mj-ea"/>
          <a:cs typeface="+mj-cs"/>
        </a:defRPr>
      </a:lvl1pPr>
    </p:titleStyle>
    <p:bodyStyle>
      <a:lvl1pPr marL="685814" indent="-685814" algn="l" defTabSz="1828837" rtl="0" eaLnBrk="1" latinLnBrk="0" hangingPunct="1">
        <a:spcBef>
          <a:spcPct val="20000"/>
        </a:spcBef>
        <a:buFont typeface="Arial" panose="020B0604020202020204" pitchFamily="34" charset="0"/>
        <a:buChar char="•"/>
        <a:defRPr sz="6429" kern="1200">
          <a:solidFill>
            <a:schemeClr val="tx1"/>
          </a:solidFill>
          <a:latin typeface="+mn-lt"/>
          <a:ea typeface="+mn-ea"/>
          <a:cs typeface="+mn-cs"/>
        </a:defRPr>
      </a:lvl1pPr>
      <a:lvl2pPr marL="1485930" indent="-571511" algn="l" defTabSz="1828837" rtl="0" eaLnBrk="1" latinLnBrk="0" hangingPunct="1">
        <a:spcBef>
          <a:spcPct val="20000"/>
        </a:spcBef>
        <a:buFont typeface="Arial" panose="020B0604020202020204" pitchFamily="34" charset="0"/>
        <a:buChar char="–"/>
        <a:defRPr sz="5572" kern="1200">
          <a:solidFill>
            <a:schemeClr val="tx1"/>
          </a:solidFill>
          <a:latin typeface="+mn-lt"/>
          <a:ea typeface="+mn-ea"/>
          <a:cs typeface="+mn-cs"/>
        </a:defRPr>
      </a:lvl2pPr>
      <a:lvl3pPr marL="2286046" indent="-457209" algn="l" defTabSz="1828837" rtl="0" eaLnBrk="1" latinLnBrk="0" hangingPunct="1">
        <a:spcBef>
          <a:spcPct val="20000"/>
        </a:spcBef>
        <a:buFont typeface="Arial" panose="020B0604020202020204" pitchFamily="34" charset="0"/>
        <a:buChar char="•"/>
        <a:defRPr sz="4857" kern="1200">
          <a:solidFill>
            <a:schemeClr val="tx1"/>
          </a:solidFill>
          <a:latin typeface="+mn-lt"/>
          <a:ea typeface="+mn-ea"/>
          <a:cs typeface="+mn-cs"/>
        </a:defRPr>
      </a:lvl3pPr>
      <a:lvl4pPr marL="3200464"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82"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301"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719"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137"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555" indent="-457209" algn="l" defTabSz="1828837"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37" rtl="0" eaLnBrk="1" latinLnBrk="0" hangingPunct="1">
        <a:defRPr sz="3572" kern="1200">
          <a:solidFill>
            <a:schemeClr val="tx1"/>
          </a:solidFill>
          <a:latin typeface="+mn-lt"/>
          <a:ea typeface="+mn-ea"/>
          <a:cs typeface="+mn-cs"/>
        </a:defRPr>
      </a:lvl1pPr>
      <a:lvl2pPr marL="914418" algn="l" defTabSz="1828837" rtl="0" eaLnBrk="1" latinLnBrk="0" hangingPunct="1">
        <a:defRPr sz="3572" kern="1200">
          <a:solidFill>
            <a:schemeClr val="tx1"/>
          </a:solidFill>
          <a:latin typeface="+mn-lt"/>
          <a:ea typeface="+mn-ea"/>
          <a:cs typeface="+mn-cs"/>
        </a:defRPr>
      </a:lvl2pPr>
      <a:lvl3pPr marL="1828837" algn="l" defTabSz="1828837" rtl="0" eaLnBrk="1" latinLnBrk="0" hangingPunct="1">
        <a:defRPr sz="3572" kern="1200">
          <a:solidFill>
            <a:schemeClr val="tx1"/>
          </a:solidFill>
          <a:latin typeface="+mn-lt"/>
          <a:ea typeface="+mn-ea"/>
          <a:cs typeface="+mn-cs"/>
        </a:defRPr>
      </a:lvl3pPr>
      <a:lvl4pPr marL="2743255" algn="l" defTabSz="1828837" rtl="0" eaLnBrk="1" latinLnBrk="0" hangingPunct="1">
        <a:defRPr sz="3572" kern="1200">
          <a:solidFill>
            <a:schemeClr val="tx1"/>
          </a:solidFill>
          <a:latin typeface="+mn-lt"/>
          <a:ea typeface="+mn-ea"/>
          <a:cs typeface="+mn-cs"/>
        </a:defRPr>
      </a:lvl4pPr>
      <a:lvl5pPr marL="3657673" algn="l" defTabSz="1828837" rtl="0" eaLnBrk="1" latinLnBrk="0" hangingPunct="1">
        <a:defRPr sz="3572" kern="1200">
          <a:solidFill>
            <a:schemeClr val="tx1"/>
          </a:solidFill>
          <a:latin typeface="+mn-lt"/>
          <a:ea typeface="+mn-ea"/>
          <a:cs typeface="+mn-cs"/>
        </a:defRPr>
      </a:lvl5pPr>
      <a:lvl6pPr marL="4572091" algn="l" defTabSz="1828837" rtl="0" eaLnBrk="1" latinLnBrk="0" hangingPunct="1">
        <a:defRPr sz="3572" kern="1200">
          <a:solidFill>
            <a:schemeClr val="tx1"/>
          </a:solidFill>
          <a:latin typeface="+mn-lt"/>
          <a:ea typeface="+mn-ea"/>
          <a:cs typeface="+mn-cs"/>
        </a:defRPr>
      </a:lvl6pPr>
      <a:lvl7pPr marL="5486510" algn="l" defTabSz="1828837" rtl="0" eaLnBrk="1" latinLnBrk="0" hangingPunct="1">
        <a:defRPr sz="3572" kern="1200">
          <a:solidFill>
            <a:schemeClr val="tx1"/>
          </a:solidFill>
          <a:latin typeface="+mn-lt"/>
          <a:ea typeface="+mn-ea"/>
          <a:cs typeface="+mn-cs"/>
        </a:defRPr>
      </a:lvl7pPr>
      <a:lvl8pPr marL="6400928" algn="l" defTabSz="1828837" rtl="0" eaLnBrk="1" latinLnBrk="0" hangingPunct="1">
        <a:defRPr sz="3572" kern="1200">
          <a:solidFill>
            <a:schemeClr val="tx1"/>
          </a:solidFill>
          <a:latin typeface="+mn-lt"/>
          <a:ea typeface="+mn-ea"/>
          <a:cs typeface="+mn-cs"/>
        </a:defRPr>
      </a:lvl8pPr>
      <a:lvl9pPr marL="7315346" algn="l" defTabSz="1828837" rtl="0" eaLnBrk="1" latinLnBrk="0" hangingPunct="1">
        <a:defRPr sz="35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hyperlink" Target="https://www.westminster.gov.uk/planning-building-and-environmental-regulations/planning-and-climate-emergency-guidance-householders/replacing-or-upgrading-your-windows" TargetMode="External"/><Relationship Id="rId2" Type="http://schemas.openxmlformats.org/officeDocument/2006/relationships/hyperlink" Target="https://www.westminster.gov.uk/planning-building-and-environmental-regulations/planning-policy/supplementary-planning-documents-and-guidance/new-supplementary-planning-documents-spd" TargetMode="Externa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25.xml"/><Relationship Id="rId4" Type="http://schemas.openxmlformats.org/officeDocument/2006/relationships/image" Target="../media/image50.sv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diagramData" Target="../diagrams/data4.xml"/><Relationship Id="rId3" Type="http://schemas.openxmlformats.org/officeDocument/2006/relationships/image" Target="../media/image9.jpeg"/><Relationship Id="rId7" Type="http://schemas.openxmlformats.org/officeDocument/2006/relationships/diagramColors" Target="../diagrams/colors3.xml"/><Relationship Id="rId12" Type="http://schemas.openxmlformats.org/officeDocument/2006/relationships/chart" Target="../charts/chart4.xml"/><Relationship Id="rId17" Type="http://schemas.microsoft.com/office/2007/relationships/diagramDrawing" Target="../diagrams/drawing4.xml"/><Relationship Id="rId2" Type="http://schemas.openxmlformats.org/officeDocument/2006/relationships/notesSlide" Target="../notesSlides/notesSlide4.xml"/><Relationship Id="rId16" Type="http://schemas.openxmlformats.org/officeDocument/2006/relationships/diagramColors" Target="../diagrams/colors4.xml"/><Relationship Id="rId1" Type="http://schemas.openxmlformats.org/officeDocument/2006/relationships/slideLayout" Target="../slideLayouts/slideLayout25.xml"/><Relationship Id="rId6" Type="http://schemas.openxmlformats.org/officeDocument/2006/relationships/diagramQuickStyle" Target="../diagrams/quickStyle3.xml"/><Relationship Id="rId11" Type="http://schemas.openxmlformats.org/officeDocument/2006/relationships/chart" Target="../charts/chart3.xml"/><Relationship Id="rId5" Type="http://schemas.openxmlformats.org/officeDocument/2006/relationships/diagramLayout" Target="../diagrams/layout3.xml"/><Relationship Id="rId15" Type="http://schemas.openxmlformats.org/officeDocument/2006/relationships/diagramQuickStyle" Target="../diagrams/quickStyle4.xml"/><Relationship Id="rId10" Type="http://schemas.openxmlformats.org/officeDocument/2006/relationships/chart" Target="../charts/chart2.xml"/><Relationship Id="rId4" Type="http://schemas.openxmlformats.org/officeDocument/2006/relationships/diagramData" Target="../diagrams/data3.xml"/><Relationship Id="rId9" Type="http://schemas.openxmlformats.org/officeDocument/2006/relationships/chart" Target="../charts/chart1.xml"/><Relationship Id="rId1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jpeg"/><Relationship Id="rId12"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15.xml"/><Relationship Id="rId6" Type="http://schemas.openxmlformats.org/officeDocument/2006/relationships/image" Target="../media/image75.png"/><Relationship Id="rId11" Type="http://schemas.openxmlformats.org/officeDocument/2006/relationships/image" Target="../media/image62.pn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2.jpeg"/><Relationship Id="rId1" Type="http://schemas.openxmlformats.org/officeDocument/2006/relationships/slideLayout" Target="../slideLayouts/slideLayout1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85.sv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estminster.refernet.co.uk/" TargetMode="Externa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12.xml"/><Relationship Id="rId16" Type="http://schemas.openxmlformats.org/officeDocument/2006/relationships/image" Target="../media/image100.png"/><Relationship Id="rId1" Type="http://schemas.openxmlformats.org/officeDocument/2006/relationships/slideLayout" Target="../slideLayouts/slideLayout15.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westminstercab.org.uk/wp-content/uploads/2022/10/couple_standing_heritageyellow.png" TargetMode="External"/><Relationship Id="rId1" Type="http://schemas.openxmlformats.org/officeDocument/2006/relationships/slideLayout" Target="../slideLayouts/slideLayout15.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1.jpeg"/><Relationship Id="rId1" Type="http://schemas.openxmlformats.org/officeDocument/2006/relationships/slideLayout" Target="../slideLayouts/slideLayout15.xml"/><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60.png"/><Relationship Id="rId2" Type="http://schemas.openxmlformats.org/officeDocument/2006/relationships/image" Target="../media/image115.png"/><Relationship Id="rId1" Type="http://schemas.openxmlformats.org/officeDocument/2006/relationships/slideLayout" Target="../slideLayouts/slideLayout15.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mailto:phalpin@westminster.gov.uk"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westminster.gov.uk/cost-of-living-support"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hyperlink" Target="https://www.westminster.gov.uk/cost-of-living-support#career" TargetMode="External"/><Relationship Id="rId3" Type="http://schemas.openxmlformats.org/officeDocument/2006/relationships/image" Target="../media/image9.jpeg"/><Relationship Id="rId7" Type="http://schemas.openxmlformats.org/officeDocument/2006/relationships/hyperlink" Target="https://www.westminster.gov.uk/cost-of-living-support#debt"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westminster.gov.uk/cost-of-living-support#food" TargetMode="External"/><Relationship Id="rId5" Type="http://schemas.openxmlformats.org/officeDocument/2006/relationships/hyperlink" Target="https://www.westminster.gov.uk/cost-of-living-support#finances" TargetMode="External"/><Relationship Id="rId10" Type="http://schemas.openxmlformats.org/officeDocument/2006/relationships/hyperlink" Target="https://www.westminster.gov.uk/cost-of-living-support#organisations" TargetMode="External"/><Relationship Id="rId4" Type="http://schemas.openxmlformats.org/officeDocument/2006/relationships/hyperlink" Target="https://www.westminster.gov.uk/cost-of-living-support#energy" TargetMode="External"/><Relationship Id="rId9" Type="http://schemas.openxmlformats.org/officeDocument/2006/relationships/hyperlink" Target="https://www.westminster.gov.uk/cost-of-living-support#mental-health"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www.westminster.gov.uk/housing/leaseholders/service-charges/about-your-service-charge" TargetMode="External"/><Relationship Id="rId5" Type="http://schemas.openxmlformats.org/officeDocument/2006/relationships/hyperlink" Target="http://www.westminster.gov.uk/housing/leaseholders/service-charges/service-charge-support" TargetMode="External"/><Relationship Id="rId4" Type="http://schemas.openxmlformats.org/officeDocument/2006/relationships/hyperlink" Target="http://www.westminster.gov.uk/housing/leaseholders/service-charges/paying-your-service-charge-video"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www.westminster.gov.uk/housing/leaseholderbookin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helpforhouseholds.campaign.gov.u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3" Type="http://schemas.openxmlformats.org/officeDocument/2006/relationships/hyperlink" Target="https://www.westminster.gov.uk/cost-of-living-support" TargetMode="External"/><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https://www.gov.uk/cost-of-living" TargetMode="External"/><Relationship Id="rId5" Type="http://schemas.openxmlformats.org/officeDocument/2006/relationships/hyperlink" Target="https://helpforhouseholds.campaign.gov.uk/" TargetMode="External"/><Relationship Id="rId4" Type="http://schemas.openxmlformats.org/officeDocument/2006/relationships/hyperlink" Target="https://www.westminstercab.org.uk/"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8.xml"/></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3" Type="http://schemas.openxmlformats.org/officeDocument/2006/relationships/hyperlink" Target="mailto:info@lease-advice.org" TargetMode="External"/><Relationship Id="rId2" Type="http://schemas.openxmlformats.org/officeDocument/2006/relationships/notesSlide" Target="../notesSlides/notesSlide31.xml"/><Relationship Id="rId1" Type="http://schemas.openxmlformats.org/officeDocument/2006/relationships/slideLayout" Target="../slideLayouts/slideLayout55.xml"/><Relationship Id="rId4" Type="http://schemas.openxmlformats.org/officeDocument/2006/relationships/hyperlink" Target="http://www.lease-advice.org/"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mailto:housing.enquiries@westminster.gov.uk" TargetMode="External"/><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hyperlink" Target="http://www.westminster.gov.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Presentation Title">
            <a:extLst>
              <a:ext uri="{FF2B5EF4-FFF2-40B4-BE49-F238E27FC236}">
                <a16:creationId xmlns:a16="http://schemas.microsoft.com/office/drawing/2014/main" id="{0220DF44-B80F-3430-5BB8-491931D02A15}"/>
              </a:ext>
            </a:extLst>
          </p:cNvPr>
          <p:cNvSpPr txBox="1">
            <a:spLocks/>
          </p:cNvSpPr>
          <p:nvPr/>
        </p:nvSpPr>
        <p:spPr>
          <a:xfrm>
            <a:off x="-1126273" y="7638585"/>
            <a:ext cx="24752851" cy="3896263"/>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chemeClr val="accent6">
                    <a:satOff val="-16844"/>
                    <a:lumOff val="-30747"/>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9pPr>
          </a:lstStyle>
          <a:p>
            <a:pPr hangingPunct="1"/>
            <a:r>
              <a:rPr lang="en-GB" sz="10000" dirty="0"/>
              <a:t>	</a:t>
            </a:r>
          </a:p>
          <a:p>
            <a:pPr hangingPunct="1"/>
            <a:r>
              <a:rPr lang="en-GB" sz="10000" dirty="0"/>
              <a:t>	Leasehold Conference 2022 </a:t>
            </a:r>
          </a:p>
          <a:p>
            <a:pPr hangingPunct="1"/>
            <a:r>
              <a:rPr lang="en-GB" sz="10000" b="1" spc="-170" dirty="0">
                <a:solidFill>
                  <a:schemeClr val="accent6">
                    <a:satOff val="-16844"/>
                    <a:lumOff val="-30747"/>
                  </a:schemeClr>
                </a:solidFill>
              </a:rPr>
              <a:t>	We </a:t>
            </a:r>
            <a:r>
              <a:rPr lang="en-GB" sz="2800" dirty="0"/>
              <a:t> </a:t>
            </a:r>
            <a:r>
              <a:rPr lang="en-GB" sz="10000" b="1" spc="-170" dirty="0">
                <a:solidFill>
                  <a:schemeClr val="accent6">
                    <a:satOff val="-16844"/>
                    <a:lumOff val="-30747"/>
                  </a:schemeClr>
                </a:solidFill>
              </a:rPr>
              <a:t>will be starting at </a:t>
            </a:r>
            <a:r>
              <a:rPr lang="en-GB" sz="10000" b="1" spc="-170" dirty="0">
                <a:solidFill>
                  <a:schemeClr val="accent6">
                    <a:satOff val="-16844"/>
                    <a:lumOff val="-30747"/>
                  </a:schemeClr>
                </a:solidFill>
                <a:highlight>
                  <a:srgbClr val="FFFF00"/>
                </a:highlight>
              </a:rPr>
              <a:t>10:15 am</a:t>
            </a:r>
          </a:p>
          <a:p>
            <a:pPr algn="ctr" hangingPunct="1"/>
            <a:endParaRPr lang="en-GB" sz="10000" dirty="0"/>
          </a:p>
        </p:txBody>
      </p:sp>
      <p:pic>
        <p:nvPicPr>
          <p:cNvPr id="5" name="Picture 4">
            <a:extLst>
              <a:ext uri="{FF2B5EF4-FFF2-40B4-BE49-F238E27FC236}">
                <a16:creationId xmlns:a16="http://schemas.microsoft.com/office/drawing/2014/main" id="{0356D69C-70F0-D34A-A715-9FC0F6AF95C3}"/>
              </a:ext>
            </a:extLst>
          </p:cNvPr>
          <p:cNvPicPr>
            <a:picLocks noChangeAspect="1"/>
          </p:cNvPicPr>
          <p:nvPr/>
        </p:nvPicPr>
        <p:blipFill>
          <a:blip r:embed="rId3"/>
          <a:stretch>
            <a:fillRect/>
          </a:stretch>
        </p:blipFill>
        <p:spPr>
          <a:xfrm>
            <a:off x="19238854" y="3925551"/>
            <a:ext cx="5012192" cy="4903648"/>
          </a:xfrm>
          <a:prstGeom prst="rect">
            <a:avLst/>
          </a:prstGeom>
        </p:spPr>
      </p:pic>
      <p:sp>
        <p:nvSpPr>
          <p:cNvPr id="2" name="Presentation Subtitle">
            <a:extLst>
              <a:ext uri="{FF2B5EF4-FFF2-40B4-BE49-F238E27FC236}">
                <a16:creationId xmlns:a16="http://schemas.microsoft.com/office/drawing/2014/main" id="{AD61F678-4DA7-56C5-F936-07EB9F26B590}"/>
              </a:ext>
            </a:extLst>
          </p:cNvPr>
          <p:cNvSpPr txBox="1">
            <a:spLocks/>
          </p:cNvSpPr>
          <p:nvPr/>
        </p:nvSpPr>
        <p:spPr>
          <a:xfrm>
            <a:off x="-2619543" y="10998793"/>
            <a:ext cx="21971001" cy="1763485"/>
          </a:xfrm>
          <a:prstGeom prst="rect">
            <a:avLst/>
          </a:prstGeom>
        </p:spPr>
        <p:txBody>
          <a:bodyPr>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defRPr>
                <a:solidFill>
                  <a:srgbClr val="000000"/>
                </a:solidFill>
              </a:defRPr>
            </a:pPr>
            <a:endParaRPr lang="en-GB" sz="10000" b="1" spc="-170" dirty="0">
              <a:solidFill>
                <a:schemeClr val="accent6">
                  <a:satOff val="-16844"/>
                  <a:lumOff val="-30747"/>
                </a:schemeClr>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CE55A5-132D-AFBB-E532-53390981AA26}"/>
              </a:ext>
            </a:extLst>
          </p:cNvPr>
          <p:cNvPicPr>
            <a:picLocks noChangeAspect="1"/>
          </p:cNvPicPr>
          <p:nvPr/>
        </p:nvPicPr>
        <p:blipFill rotWithShape="1">
          <a:blip r:embed="rId3">
            <a:alphaModFix/>
          </a:blip>
          <a:srcRect l="13381" t="17694" r="37757" b="17568"/>
          <a:stretch/>
        </p:blipFill>
        <p:spPr>
          <a:xfrm>
            <a:off x="3048000" y="793174"/>
            <a:ext cx="11921449" cy="12652834"/>
          </a:xfrm>
          <a:prstGeom prst="rect">
            <a:avLst/>
          </a:prstGeom>
        </p:spPr>
      </p:pic>
      <p:pic>
        <p:nvPicPr>
          <p:cNvPr id="1026" name="Picture 2" descr="BauderSOLAR Photovoltaic Solar Panel Roof System - Bauder">
            <a:extLst>
              <a:ext uri="{FF2B5EF4-FFF2-40B4-BE49-F238E27FC236}">
                <a16:creationId xmlns:a16="http://schemas.microsoft.com/office/drawing/2014/main" id="{7DB877CD-96D7-1071-90A7-5D35EC8DDA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76" t="25409" r="11234" b="5493"/>
          <a:stretch/>
        </p:blipFill>
        <p:spPr bwMode="auto">
          <a:xfrm>
            <a:off x="13735029" y="8677224"/>
            <a:ext cx="6989096" cy="41018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32AD72A-9929-44B5-866C-2DDB94DD750B}"/>
              </a:ext>
            </a:extLst>
          </p:cNvPr>
          <p:cNvSpPr/>
          <p:nvPr/>
        </p:nvSpPr>
        <p:spPr>
          <a:xfrm>
            <a:off x="6842834" y="235841"/>
            <a:ext cx="14493166" cy="717613"/>
          </a:xfrm>
          <a:prstGeom prst="rect">
            <a:avLst/>
          </a:prstGeom>
          <a:solidFill>
            <a:srgbClr val="549E39"/>
          </a:solidFill>
          <a:ln w="12700" cap="flat" cmpd="sng" algn="ctr">
            <a:noFill/>
            <a:prstDash val="solid"/>
            <a:miter lim="800000"/>
          </a:ln>
          <a:effectLst/>
        </p:spPr>
        <p:txBody>
          <a:bodyPr rtlCol="0" anchor="ctr"/>
          <a:lstStyle/>
          <a:p>
            <a:pPr defTabSz="1028718" hangingPunct="1">
              <a:defRPr/>
            </a:pPr>
            <a:endParaRPr lang="en-GB" sz="2027">
              <a:solidFill>
                <a:prstClr val="black"/>
              </a:solidFill>
              <a:latin typeface="Calibri" panose="020F0502020204030204"/>
            </a:endParaRPr>
          </a:p>
        </p:txBody>
      </p:sp>
      <p:sp>
        <p:nvSpPr>
          <p:cNvPr id="18" name="TextBox 17">
            <a:extLst>
              <a:ext uri="{FF2B5EF4-FFF2-40B4-BE49-F238E27FC236}">
                <a16:creationId xmlns:a16="http://schemas.microsoft.com/office/drawing/2014/main" id="{00199BD0-D30D-4593-B9A4-E444BDBF9494}"/>
              </a:ext>
            </a:extLst>
          </p:cNvPr>
          <p:cNvSpPr txBox="1"/>
          <p:nvPr/>
        </p:nvSpPr>
        <p:spPr>
          <a:xfrm>
            <a:off x="7151440" y="274409"/>
            <a:ext cx="13373489" cy="640500"/>
          </a:xfrm>
          <a:prstGeom prst="rect">
            <a:avLst/>
          </a:prstGeom>
          <a:noFill/>
        </p:spPr>
        <p:txBody>
          <a:bodyPr rot="0" spcFirstLastPara="0" vertOverflow="overflow" horzOverflow="overflow" vert="horz" wrap="square" lIns="102870" tIns="51437" rIns="102870" bIns="51437" numCol="1" spcCol="0" rtlCol="0" fromWordArt="0" anchor="t" anchorCtr="0" forceAA="0" compatLnSpc="1">
            <a:prstTxWarp prst="textNoShape">
              <a:avLst/>
            </a:prstTxWarp>
            <a:spAutoFit/>
          </a:bodyPr>
          <a:lstStyle/>
          <a:p>
            <a:pPr algn="l" defTabSz="1028718" hangingPunct="1">
              <a:defRPr/>
            </a:pPr>
            <a:r>
              <a:rPr lang="en-GB" sz="3487" b="1" kern="1200" dirty="0">
                <a:solidFill>
                  <a:prstClr val="white"/>
                </a:solidFill>
                <a:latin typeface="Calibri" panose="020F0502020204030204"/>
              </a:rPr>
              <a:t>Warwick Estate Solar PV Atherstone Court + others</a:t>
            </a:r>
            <a:endParaRPr lang="en-US" sz="3487" b="1" kern="1200"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66D681DE-0C38-6914-B5BC-5A929DD4FF26}"/>
              </a:ext>
            </a:extLst>
          </p:cNvPr>
          <p:cNvSpPr txBox="1"/>
          <p:nvPr/>
        </p:nvSpPr>
        <p:spPr>
          <a:xfrm>
            <a:off x="14674260" y="4800629"/>
            <a:ext cx="6661740" cy="3170035"/>
          </a:xfrm>
          <a:prstGeom prst="rect">
            <a:avLst/>
          </a:prstGeom>
          <a:noFill/>
        </p:spPr>
        <p:txBody>
          <a:bodyPr wrap="square" rtlCol="0">
            <a:spAutoFit/>
          </a:bodyPr>
          <a:lstStyle/>
          <a:p>
            <a:pPr marL="428624" indent="-428624" algn="l" defTabSz="1828617" hangingPunct="1">
              <a:buFont typeface="Arial" panose="020B0604020202020204" pitchFamily="34" charset="0"/>
              <a:buChar char="•"/>
            </a:pPr>
            <a:r>
              <a:rPr lang="en-GB" sz="2857" kern="1200" dirty="0">
                <a:solidFill>
                  <a:prstClr val="black"/>
                </a:solidFill>
                <a:latin typeface="Calibri"/>
              </a:rPr>
              <a:t>Many more planned – Avenue </a:t>
            </a:r>
            <a:r>
              <a:rPr lang="en-GB" sz="2857" kern="1200" dirty="0" err="1">
                <a:solidFill>
                  <a:prstClr val="black"/>
                </a:solidFill>
                <a:latin typeface="Calibri"/>
              </a:rPr>
              <a:t>Gdns</a:t>
            </a:r>
            <a:r>
              <a:rPr lang="en-GB" sz="2857" kern="1200" dirty="0">
                <a:solidFill>
                  <a:prstClr val="black"/>
                </a:solidFill>
                <a:latin typeface="Calibri"/>
              </a:rPr>
              <a:t> and Churchill </a:t>
            </a:r>
            <a:r>
              <a:rPr lang="en-GB" sz="2857" kern="1200" dirty="0" err="1">
                <a:solidFill>
                  <a:prstClr val="black"/>
                </a:solidFill>
                <a:latin typeface="Calibri"/>
              </a:rPr>
              <a:t>Gdns</a:t>
            </a:r>
            <a:r>
              <a:rPr lang="en-GB" sz="2857" kern="1200" dirty="0">
                <a:solidFill>
                  <a:prstClr val="black"/>
                </a:solidFill>
                <a:latin typeface="Calibri"/>
              </a:rPr>
              <a:t> to be investigated + all new roof replacement schemes.</a:t>
            </a:r>
          </a:p>
          <a:p>
            <a:pPr marL="428624" indent="-428624" algn="l" defTabSz="1828617" hangingPunct="1">
              <a:buFont typeface="Arial" panose="020B0604020202020204" pitchFamily="34" charset="0"/>
              <a:buChar char="•"/>
            </a:pPr>
            <a:r>
              <a:rPr lang="en-GB" sz="2857" kern="1200" dirty="0">
                <a:solidFill>
                  <a:prstClr val="black"/>
                </a:solidFill>
                <a:latin typeface="Calibri"/>
              </a:rPr>
              <a:t>Actual photos and timelapse to come in Dec once first panels arrive (currently completing enabling works such as cabling)</a:t>
            </a:r>
          </a:p>
        </p:txBody>
      </p:sp>
      <p:sp>
        <p:nvSpPr>
          <p:cNvPr id="3" name="TextBox 2">
            <a:extLst>
              <a:ext uri="{FF2B5EF4-FFF2-40B4-BE49-F238E27FC236}">
                <a16:creationId xmlns:a16="http://schemas.microsoft.com/office/drawing/2014/main" id="{3F007453-8E55-5E43-9EFE-DC85915D7372}"/>
              </a:ext>
            </a:extLst>
          </p:cNvPr>
          <p:cNvSpPr txBox="1"/>
          <p:nvPr/>
        </p:nvSpPr>
        <p:spPr>
          <a:xfrm>
            <a:off x="12809211" y="1567714"/>
            <a:ext cx="8426639" cy="2730363"/>
          </a:xfrm>
          <a:prstGeom prst="rect">
            <a:avLst/>
          </a:prstGeom>
          <a:noFill/>
        </p:spPr>
        <p:txBody>
          <a:bodyPr wrap="square" rtlCol="0">
            <a:spAutoFit/>
          </a:bodyPr>
          <a:lstStyle/>
          <a:p>
            <a:pPr marL="428624" indent="-428624" algn="l" defTabSz="1828617" hangingPunct="1">
              <a:buFont typeface="Arial" panose="020B0604020202020204" pitchFamily="34" charset="0"/>
              <a:buChar char="•"/>
            </a:pPr>
            <a:r>
              <a:rPr lang="en-GB" sz="2857" kern="1200" dirty="0">
                <a:solidFill>
                  <a:prstClr val="black"/>
                </a:solidFill>
                <a:latin typeface="Calibri"/>
              </a:rPr>
              <a:t>On site Oct 22 projected to finish in July 2023</a:t>
            </a:r>
          </a:p>
          <a:p>
            <a:pPr marL="428624" indent="-428624" algn="l" defTabSz="1828617" hangingPunct="1">
              <a:buFont typeface="Arial" panose="020B0604020202020204" pitchFamily="34" charset="0"/>
              <a:buChar char="•"/>
            </a:pPr>
            <a:r>
              <a:rPr lang="en-GB" sz="2857" kern="1200" dirty="0">
                <a:solidFill>
                  <a:prstClr val="black"/>
                </a:solidFill>
                <a:latin typeface="Calibri"/>
              </a:rPr>
              <a:t>One of the largest Social Housing Solar Panel roof top installation in Europe. </a:t>
            </a:r>
          </a:p>
          <a:p>
            <a:pPr marL="428624" indent="-428624" algn="l" defTabSz="1828617" hangingPunct="1">
              <a:buFont typeface="Arial" panose="020B0604020202020204" pitchFamily="34" charset="0"/>
              <a:buChar char="•"/>
            </a:pPr>
            <a:r>
              <a:rPr lang="en-GB" sz="2857" kern="1200" dirty="0">
                <a:solidFill>
                  <a:prstClr val="black"/>
                </a:solidFill>
                <a:latin typeface="Calibri"/>
              </a:rPr>
              <a:t>306KWHp of Solar panels which has increased our current capacity from 446KWp to 753KWp, an increase of  almost 70%!</a:t>
            </a:r>
          </a:p>
        </p:txBody>
      </p:sp>
    </p:spTree>
    <p:extLst>
      <p:ext uri="{BB962C8B-B14F-4D97-AF65-F5344CB8AC3E}">
        <p14:creationId xmlns:p14="http://schemas.microsoft.com/office/powerpoint/2010/main" val="3201630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1452661-CE0C-4923-B6E4-6874BE20EB13}"/>
              </a:ext>
            </a:extLst>
          </p:cNvPr>
          <p:cNvSpPr txBox="1"/>
          <p:nvPr/>
        </p:nvSpPr>
        <p:spPr>
          <a:xfrm>
            <a:off x="3551040" y="448001"/>
            <a:ext cx="11109806" cy="642035"/>
          </a:xfrm>
          <a:prstGeom prst="rect">
            <a:avLst/>
          </a:prstGeom>
          <a:noFill/>
        </p:spPr>
        <p:txBody>
          <a:bodyPr wrap="square" rtlCol="0">
            <a:spAutoFit/>
          </a:bodyPr>
          <a:lstStyle/>
          <a:p>
            <a:pPr algn="l" defTabSz="1828617" hangingPunct="1">
              <a:defRPr/>
            </a:pPr>
            <a:r>
              <a:rPr lang="en-GB" sz="3572" kern="1200" dirty="0">
                <a:solidFill>
                  <a:prstClr val="black"/>
                </a:solidFill>
                <a:latin typeface="Calibri"/>
              </a:rPr>
              <a:t>Housing - Responding to the Climate Emergency</a:t>
            </a:r>
          </a:p>
        </p:txBody>
      </p:sp>
      <p:sp>
        <p:nvSpPr>
          <p:cNvPr id="58" name="TextBox 57">
            <a:extLst>
              <a:ext uri="{FF2B5EF4-FFF2-40B4-BE49-F238E27FC236}">
                <a16:creationId xmlns:a16="http://schemas.microsoft.com/office/drawing/2014/main" id="{837F360F-3A37-441E-9132-037568D4FC84}"/>
              </a:ext>
            </a:extLst>
          </p:cNvPr>
          <p:cNvSpPr txBox="1"/>
          <p:nvPr/>
        </p:nvSpPr>
        <p:spPr>
          <a:xfrm>
            <a:off x="3653909" y="1073526"/>
            <a:ext cx="17179051" cy="707886"/>
          </a:xfrm>
          <a:prstGeom prst="rect">
            <a:avLst/>
          </a:prstGeom>
          <a:noFill/>
        </p:spPr>
        <p:txBody>
          <a:bodyPr wrap="square" rtlCol="0">
            <a:spAutoFit/>
          </a:bodyPr>
          <a:lstStyle/>
          <a:p>
            <a:pPr defTabSz="1828617" hangingPunct="1">
              <a:defRPr/>
            </a:pPr>
            <a:r>
              <a:rPr lang="en-GB" sz="4000" b="1" kern="1200" dirty="0">
                <a:solidFill>
                  <a:prstClr val="black"/>
                </a:solidFill>
                <a:latin typeface="Calibri"/>
              </a:rPr>
              <a:t>Housing Decarbonisation Progress</a:t>
            </a:r>
          </a:p>
        </p:txBody>
      </p:sp>
      <p:sp>
        <p:nvSpPr>
          <p:cNvPr id="2" name="TextBox 1">
            <a:extLst>
              <a:ext uri="{FF2B5EF4-FFF2-40B4-BE49-F238E27FC236}">
                <a16:creationId xmlns:a16="http://schemas.microsoft.com/office/drawing/2014/main" id="{477CCFF8-C282-4396-A475-B25433CCF0AA}"/>
              </a:ext>
            </a:extLst>
          </p:cNvPr>
          <p:cNvSpPr txBox="1"/>
          <p:nvPr/>
        </p:nvSpPr>
        <p:spPr>
          <a:xfrm>
            <a:off x="3756777" y="1846415"/>
            <a:ext cx="17076183" cy="10536667"/>
          </a:xfrm>
          <a:prstGeom prst="rect">
            <a:avLst/>
          </a:prstGeom>
          <a:noFill/>
        </p:spPr>
        <p:txBody>
          <a:bodyPr wrap="square" rtlCol="0">
            <a:spAutoFit/>
          </a:bodyPr>
          <a:lstStyle/>
          <a:p>
            <a:pPr algn="l" defTabSz="1828617" hangingPunct="1">
              <a:defRPr/>
            </a:pPr>
            <a:r>
              <a:rPr lang="en-GB" sz="3572" b="1" kern="1200" dirty="0">
                <a:solidFill>
                  <a:prstClr val="black"/>
                </a:solidFill>
                <a:latin typeface="Calibri"/>
              </a:rPr>
              <a:t>Project underway/ planned</a:t>
            </a:r>
          </a:p>
          <a:p>
            <a:pPr marL="764284" lvl="1" indent="-505743" algn="l" defTabSz="1828617" hangingPunct="1">
              <a:buFont typeface="Arial" panose="020B0604020202020204" pitchFamily="34" charset="0"/>
              <a:buChar char="•"/>
              <a:defRPr/>
            </a:pPr>
            <a:endParaRPr lang="en-GB" sz="3572" kern="1200" dirty="0">
              <a:solidFill>
                <a:prstClr val="black"/>
              </a:solidFill>
              <a:latin typeface="Calibri"/>
            </a:endParaRP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ECO 4 released. Focus on Private home owners which we would like to support and investigate any options to reduce the cost of windows, roofs and communal heating upgrades.</a:t>
            </a: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Circa 50 communal and district heating systems required to have a outline strategy to get to a net zero standard before 2030 by the end of 2023.</a:t>
            </a: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WCC wide Local Area Energy Plan to be completed by end of 2023.</a:t>
            </a: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Pilot of a net zero assessment being completed on 2 blocks with individual Gas boilers to understand the options to decarbonise the heating to those individual properties before assessments of all blocks. </a:t>
            </a: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GLA retrofit capability assessment completed and feedback given to us with 2 other pilot organisations Redbridge and ISHA. Very good feedback.</a:t>
            </a: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Development team are building to a min EPC SAP B rating and &lt; 0.25 tCo2 per home. </a:t>
            </a: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Energy Saving show home in </a:t>
            </a:r>
            <a:r>
              <a:rPr lang="en-GB" sz="3572" kern="1200" dirty="0" err="1">
                <a:solidFill>
                  <a:prstClr val="black"/>
                </a:solidFill>
                <a:latin typeface="Calibri"/>
              </a:rPr>
              <a:t>Bravington</a:t>
            </a:r>
            <a:r>
              <a:rPr lang="en-GB" sz="3572" kern="1200" dirty="0">
                <a:solidFill>
                  <a:prstClr val="black"/>
                </a:solidFill>
                <a:latin typeface="Calibri"/>
              </a:rPr>
              <a:t> Road  has been open for 6 months and will be a case study once let out and monitored (letting process to begin late Nov). </a:t>
            </a:r>
            <a:r>
              <a:rPr lang="en-GB" sz="3572" b="1" kern="1200" dirty="0">
                <a:solidFill>
                  <a:prstClr val="black"/>
                </a:solidFill>
                <a:latin typeface="Calibri"/>
              </a:rPr>
              <a:t>More details on the next 2 slides.</a:t>
            </a:r>
          </a:p>
          <a:p>
            <a:pPr marL="764284" lvl="1" indent="-505743" algn="l" defTabSz="1828617" hangingPunct="1">
              <a:buFont typeface="Arial" panose="020B0604020202020204" pitchFamily="34" charset="0"/>
              <a:buChar char="•"/>
              <a:defRPr/>
            </a:pPr>
            <a:endParaRPr lang="en-GB" sz="3572" kern="1200" dirty="0">
              <a:solidFill>
                <a:prstClr val="black"/>
              </a:solidFill>
              <a:latin typeface="Calibri"/>
            </a:endParaRPr>
          </a:p>
          <a:p>
            <a:pPr marL="764284" lvl="1" indent="-505743" algn="l" defTabSz="1828617" hangingPunct="1">
              <a:buFont typeface="Arial" panose="020B0604020202020204" pitchFamily="34" charset="0"/>
              <a:buChar char="•"/>
              <a:defRPr/>
            </a:pPr>
            <a:endParaRPr lang="en-GB" sz="3572" kern="1200" dirty="0">
              <a:solidFill>
                <a:prstClr val="black"/>
              </a:solidFill>
              <a:latin typeface="Calibri"/>
            </a:endParaRPr>
          </a:p>
        </p:txBody>
      </p:sp>
    </p:spTree>
    <p:extLst>
      <p:ext uri="{BB962C8B-B14F-4D97-AF65-F5344CB8AC3E}">
        <p14:creationId xmlns:p14="http://schemas.microsoft.com/office/powerpoint/2010/main" val="946086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32AD72A-9929-44B5-866C-2DDB94DD750B}"/>
              </a:ext>
            </a:extLst>
          </p:cNvPr>
          <p:cNvSpPr/>
          <p:nvPr/>
        </p:nvSpPr>
        <p:spPr>
          <a:xfrm>
            <a:off x="3048000" y="1960183"/>
            <a:ext cx="18288000" cy="956817"/>
          </a:xfrm>
          <a:prstGeom prst="rect">
            <a:avLst/>
          </a:prstGeom>
          <a:solidFill>
            <a:srgbClr val="549E39"/>
          </a:solidFill>
          <a:ln w="12700" cap="flat" cmpd="sng" algn="ctr">
            <a:noFill/>
            <a:prstDash val="solid"/>
            <a:miter lim="800000"/>
          </a:ln>
          <a:effectLst/>
        </p:spPr>
        <p:txBody>
          <a:bodyPr rtlCol="0" anchor="ctr"/>
          <a:lstStyle/>
          <a:p>
            <a:pPr defTabSz="1371627" hangingPunct="1">
              <a:defRPr/>
            </a:pPr>
            <a:endParaRPr lang="en-GB" sz="2700">
              <a:solidFill>
                <a:prstClr val="black"/>
              </a:solidFill>
              <a:latin typeface="Calibri" panose="020F0502020204030204"/>
            </a:endParaRPr>
          </a:p>
        </p:txBody>
      </p:sp>
      <p:sp>
        <p:nvSpPr>
          <p:cNvPr id="18" name="TextBox 17">
            <a:extLst>
              <a:ext uri="{FF2B5EF4-FFF2-40B4-BE49-F238E27FC236}">
                <a16:creationId xmlns:a16="http://schemas.microsoft.com/office/drawing/2014/main" id="{00199BD0-D30D-4593-B9A4-E444BDBF9494}"/>
              </a:ext>
            </a:extLst>
          </p:cNvPr>
          <p:cNvSpPr txBox="1"/>
          <p:nvPr/>
        </p:nvSpPr>
        <p:spPr>
          <a:xfrm>
            <a:off x="3504682" y="1960184"/>
            <a:ext cx="17831319" cy="854080"/>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l" defTabSz="1371627" hangingPunct="1">
              <a:defRPr/>
            </a:pPr>
            <a:r>
              <a:rPr lang="en-GB" sz="4650" b="1" kern="1200" dirty="0">
                <a:solidFill>
                  <a:prstClr val="white"/>
                </a:solidFill>
                <a:latin typeface="Calibri" panose="020F0502020204030204"/>
              </a:rPr>
              <a:t>Energy Saving Show Home</a:t>
            </a:r>
            <a:endParaRPr lang="en-US" sz="4650" b="1" kern="1200"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4D41BBB1-0380-8BD9-605B-D59509FDD708}"/>
              </a:ext>
            </a:extLst>
          </p:cNvPr>
          <p:cNvSpPr txBox="1"/>
          <p:nvPr/>
        </p:nvSpPr>
        <p:spPr>
          <a:xfrm>
            <a:off x="3467507" y="9133498"/>
            <a:ext cx="5312660" cy="2585323"/>
          </a:xfrm>
          <a:prstGeom prst="rect">
            <a:avLst/>
          </a:prstGeom>
          <a:noFill/>
        </p:spPr>
        <p:txBody>
          <a:bodyPr wrap="square">
            <a:spAutoFit/>
          </a:bodyPr>
          <a:lstStyle/>
          <a:p>
            <a:pPr marL="428634" indent="-428634" algn="l" defTabSz="1371627" hangingPunct="1">
              <a:buFont typeface="Wingdings" panose="05000000000000000000" pitchFamily="2" charset="2"/>
              <a:buChar char="ü"/>
            </a:pPr>
            <a:r>
              <a:rPr lang="en-GB" sz="2700" kern="1200" dirty="0">
                <a:solidFill>
                  <a:prstClr val="black"/>
                </a:solidFill>
                <a:latin typeface="Calibri (body)"/>
                <a:cs typeface="Arial" panose="020B0604020202020204" pitchFamily="34" charset="0"/>
              </a:rPr>
              <a:t>Energy demand for heating reduced by 55%</a:t>
            </a:r>
          </a:p>
          <a:p>
            <a:pPr marL="428634" indent="-428634" algn="l" defTabSz="1371627" hangingPunct="1">
              <a:buFont typeface="Wingdings" panose="05000000000000000000" pitchFamily="2" charset="2"/>
              <a:buChar char="ü"/>
            </a:pPr>
            <a:r>
              <a:rPr lang="en-GB" sz="2700" kern="1200" dirty="0">
                <a:solidFill>
                  <a:prstClr val="black"/>
                </a:solidFill>
                <a:latin typeface="Calibri (body)"/>
                <a:cs typeface="Arial" panose="020B0604020202020204" pitchFamily="34" charset="0"/>
              </a:rPr>
              <a:t>EPC rating increased from low D to high B</a:t>
            </a:r>
          </a:p>
          <a:p>
            <a:pPr marL="428634" indent="-428634" algn="l" defTabSz="1371627" hangingPunct="1">
              <a:buFont typeface="Wingdings" panose="05000000000000000000" pitchFamily="2" charset="2"/>
              <a:buChar char="ü"/>
            </a:pPr>
            <a:r>
              <a:rPr lang="en-GB" sz="2700" kern="1200" dirty="0">
                <a:solidFill>
                  <a:prstClr val="black"/>
                </a:solidFill>
                <a:latin typeface="Calibri (body)"/>
                <a:cs typeface="Arial" panose="020B0604020202020204" pitchFamily="34" charset="0"/>
              </a:rPr>
              <a:t>Expected to be self-sufficient for energy </a:t>
            </a:r>
          </a:p>
        </p:txBody>
      </p:sp>
      <p:pic>
        <p:nvPicPr>
          <p:cNvPr id="3" name="Picture 2">
            <a:extLst>
              <a:ext uri="{FF2B5EF4-FFF2-40B4-BE49-F238E27FC236}">
                <a16:creationId xmlns:a16="http://schemas.microsoft.com/office/drawing/2014/main" id="{185C8DA6-5FD5-943A-CCCC-532953FB2897}"/>
              </a:ext>
            </a:extLst>
          </p:cNvPr>
          <p:cNvPicPr>
            <a:picLocks noChangeAspect="1"/>
          </p:cNvPicPr>
          <p:nvPr/>
        </p:nvPicPr>
        <p:blipFill>
          <a:blip r:embed="rId3"/>
          <a:stretch>
            <a:fillRect/>
          </a:stretch>
        </p:blipFill>
        <p:spPr>
          <a:xfrm>
            <a:off x="12625339" y="5698672"/>
            <a:ext cx="8308323" cy="5866179"/>
          </a:xfrm>
          <a:prstGeom prst="rect">
            <a:avLst/>
          </a:prstGeom>
        </p:spPr>
      </p:pic>
      <p:pic>
        <p:nvPicPr>
          <p:cNvPr id="6" name="Picture 5" descr="Diagram&#10;&#10;Description automatically generated">
            <a:extLst>
              <a:ext uri="{FF2B5EF4-FFF2-40B4-BE49-F238E27FC236}">
                <a16:creationId xmlns:a16="http://schemas.microsoft.com/office/drawing/2014/main" id="{6E12A6A6-7F49-3EF3-F865-5F9238CF16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204" t="12544" r="6594" b="36857"/>
          <a:stretch/>
        </p:blipFill>
        <p:spPr>
          <a:xfrm>
            <a:off x="3504682" y="3983859"/>
            <a:ext cx="8395054" cy="4826876"/>
          </a:xfrm>
          <a:prstGeom prst="rect">
            <a:avLst/>
          </a:prstGeom>
        </p:spPr>
      </p:pic>
      <p:sp>
        <p:nvSpPr>
          <p:cNvPr id="12" name="TextBox 11">
            <a:extLst>
              <a:ext uri="{FF2B5EF4-FFF2-40B4-BE49-F238E27FC236}">
                <a16:creationId xmlns:a16="http://schemas.microsoft.com/office/drawing/2014/main" id="{E822A242-4ED9-DAAB-6B68-DAD0BC96AEE2}"/>
              </a:ext>
            </a:extLst>
          </p:cNvPr>
          <p:cNvSpPr txBox="1"/>
          <p:nvPr/>
        </p:nvSpPr>
        <p:spPr>
          <a:xfrm>
            <a:off x="12386988" y="3769314"/>
            <a:ext cx="8643947" cy="2169825"/>
          </a:xfrm>
          <a:prstGeom prst="rect">
            <a:avLst/>
          </a:prstGeom>
          <a:noFill/>
        </p:spPr>
        <p:txBody>
          <a:bodyPr wrap="square">
            <a:spAutoFit/>
          </a:bodyPr>
          <a:lstStyle/>
          <a:p>
            <a:pPr marL="428634"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118 on public tours, 20 x 1:1 tours for WCC tenants, 48 WCC staff and 20 from other boroughs.</a:t>
            </a:r>
          </a:p>
          <a:p>
            <a:pPr marL="428634"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Public tours well attended by owner occupiers (73%) and residents from the north of the borough:</a:t>
            </a:r>
          </a:p>
          <a:p>
            <a:pPr algn="l" defTabSz="1371627" hangingPunct="1"/>
            <a:endParaRPr lang="en-GB" sz="2700" kern="1200" dirty="0">
              <a:solidFill>
                <a:prstClr val="black"/>
              </a:solidFill>
              <a:latin typeface="Calibri (body)"/>
              <a:cs typeface="Arial" panose="020B0604020202020204" pitchFamily="34" charset="0"/>
            </a:endParaRPr>
          </a:p>
        </p:txBody>
      </p:sp>
      <p:sp>
        <p:nvSpPr>
          <p:cNvPr id="14" name="TextBox 13">
            <a:extLst>
              <a:ext uri="{FF2B5EF4-FFF2-40B4-BE49-F238E27FC236}">
                <a16:creationId xmlns:a16="http://schemas.microsoft.com/office/drawing/2014/main" id="{DE777098-D48D-378D-02E0-A5213C5DA075}"/>
              </a:ext>
            </a:extLst>
          </p:cNvPr>
          <p:cNvSpPr txBox="1"/>
          <p:nvPr/>
        </p:nvSpPr>
        <p:spPr>
          <a:xfrm>
            <a:off x="12594340" y="3050355"/>
            <a:ext cx="3766977" cy="692497"/>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l" defTabSz="1371627" hangingPunct="1">
              <a:defRPr/>
            </a:pPr>
            <a:r>
              <a:rPr lang="en-GB" sz="3600" b="1" kern="1200" dirty="0">
                <a:solidFill>
                  <a:srgbClr val="70AD47"/>
                </a:solidFill>
                <a:latin typeface="Calibri" panose="020F0502020204030204"/>
              </a:rPr>
              <a:t>Over 200 visitors</a:t>
            </a:r>
            <a:endParaRPr lang="en-US" sz="3600" b="1" kern="1200" dirty="0">
              <a:solidFill>
                <a:srgbClr val="70AD47"/>
              </a:solidFill>
              <a:latin typeface="Calibri" panose="020F0502020204030204"/>
            </a:endParaRPr>
          </a:p>
        </p:txBody>
      </p:sp>
      <p:pic>
        <p:nvPicPr>
          <p:cNvPr id="10" name="Picture 9">
            <a:extLst>
              <a:ext uri="{FF2B5EF4-FFF2-40B4-BE49-F238E27FC236}">
                <a16:creationId xmlns:a16="http://schemas.microsoft.com/office/drawing/2014/main" id="{2E0F4EE8-8780-BE78-42CD-BD5AA99953CF}"/>
              </a:ext>
            </a:extLst>
          </p:cNvPr>
          <p:cNvPicPr>
            <a:picLocks noChangeAspect="1"/>
          </p:cNvPicPr>
          <p:nvPr/>
        </p:nvPicPr>
        <p:blipFill>
          <a:blip r:embed="rId5"/>
          <a:stretch>
            <a:fillRect/>
          </a:stretch>
        </p:blipFill>
        <p:spPr>
          <a:xfrm>
            <a:off x="8877442" y="9156521"/>
            <a:ext cx="3022294" cy="2599296"/>
          </a:xfrm>
          <a:prstGeom prst="rect">
            <a:avLst/>
          </a:prstGeom>
        </p:spPr>
      </p:pic>
      <p:sp>
        <p:nvSpPr>
          <p:cNvPr id="19" name="TextBox 18">
            <a:extLst>
              <a:ext uri="{FF2B5EF4-FFF2-40B4-BE49-F238E27FC236}">
                <a16:creationId xmlns:a16="http://schemas.microsoft.com/office/drawing/2014/main" id="{3DB05CEE-31A1-6F99-0E26-0160F7B0FDE0}"/>
              </a:ext>
            </a:extLst>
          </p:cNvPr>
          <p:cNvSpPr txBox="1"/>
          <p:nvPr/>
        </p:nvSpPr>
        <p:spPr>
          <a:xfrm>
            <a:off x="3423747" y="3063585"/>
            <a:ext cx="9144000" cy="646331"/>
          </a:xfrm>
          <a:prstGeom prst="rect">
            <a:avLst/>
          </a:prstGeom>
          <a:noFill/>
        </p:spPr>
        <p:txBody>
          <a:bodyPr wrap="square">
            <a:spAutoFit/>
          </a:bodyPr>
          <a:lstStyle/>
          <a:p>
            <a:pPr algn="l" defTabSz="1371627" hangingPunct="1"/>
            <a:r>
              <a:rPr lang="en-GB" sz="3600" b="1" kern="1200" dirty="0">
                <a:solidFill>
                  <a:srgbClr val="70AD47"/>
                </a:solidFill>
                <a:latin typeface="Calibri" panose="020F0502020204030204"/>
              </a:rPr>
              <a:t>Retrofitted one-bedroom void unit</a:t>
            </a:r>
          </a:p>
        </p:txBody>
      </p:sp>
    </p:spTree>
    <p:extLst>
      <p:ext uri="{BB962C8B-B14F-4D97-AF65-F5344CB8AC3E}">
        <p14:creationId xmlns:p14="http://schemas.microsoft.com/office/powerpoint/2010/main" val="318578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32AD72A-9929-44B5-866C-2DDB94DD750B}"/>
              </a:ext>
            </a:extLst>
          </p:cNvPr>
          <p:cNvSpPr/>
          <p:nvPr/>
        </p:nvSpPr>
        <p:spPr>
          <a:xfrm>
            <a:off x="3048000" y="1960183"/>
            <a:ext cx="18288000" cy="956817"/>
          </a:xfrm>
          <a:prstGeom prst="rect">
            <a:avLst/>
          </a:prstGeom>
          <a:solidFill>
            <a:srgbClr val="549E39"/>
          </a:solidFill>
          <a:ln w="12700" cap="flat" cmpd="sng" algn="ctr">
            <a:noFill/>
            <a:prstDash val="solid"/>
            <a:miter lim="800000"/>
          </a:ln>
          <a:effectLst/>
        </p:spPr>
        <p:txBody>
          <a:bodyPr rtlCol="0" anchor="ctr"/>
          <a:lstStyle/>
          <a:p>
            <a:pPr defTabSz="1371627" hangingPunct="1">
              <a:defRPr/>
            </a:pPr>
            <a:endParaRPr lang="en-GB" sz="2700">
              <a:solidFill>
                <a:prstClr val="black"/>
              </a:solidFill>
              <a:latin typeface="Calibri" panose="020F0502020204030204"/>
            </a:endParaRPr>
          </a:p>
        </p:txBody>
      </p:sp>
      <p:sp>
        <p:nvSpPr>
          <p:cNvPr id="18" name="TextBox 17">
            <a:extLst>
              <a:ext uri="{FF2B5EF4-FFF2-40B4-BE49-F238E27FC236}">
                <a16:creationId xmlns:a16="http://schemas.microsoft.com/office/drawing/2014/main" id="{00199BD0-D30D-4593-B9A4-E444BDBF9494}"/>
              </a:ext>
            </a:extLst>
          </p:cNvPr>
          <p:cNvSpPr txBox="1"/>
          <p:nvPr/>
        </p:nvSpPr>
        <p:spPr>
          <a:xfrm>
            <a:off x="3504682" y="1960184"/>
            <a:ext cx="17831319" cy="854080"/>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l" defTabSz="1371627" hangingPunct="1">
              <a:defRPr/>
            </a:pPr>
            <a:r>
              <a:rPr lang="en-GB" sz="4650" b="1" kern="1200" dirty="0">
                <a:solidFill>
                  <a:prstClr val="white"/>
                </a:solidFill>
                <a:latin typeface="Calibri" panose="020F0502020204030204"/>
              </a:rPr>
              <a:t>Energy Saving Show Home</a:t>
            </a:r>
            <a:endParaRPr lang="en-US" sz="4650" b="1" kern="1200" dirty="0">
              <a:solidFill>
                <a:prstClr val="white"/>
              </a:solidFill>
              <a:latin typeface="Calibri" panose="020F0502020204030204"/>
            </a:endParaRPr>
          </a:p>
        </p:txBody>
      </p:sp>
      <p:pic>
        <p:nvPicPr>
          <p:cNvPr id="5" name="Picture 2">
            <a:extLst>
              <a:ext uri="{FF2B5EF4-FFF2-40B4-BE49-F238E27FC236}">
                <a16:creationId xmlns:a16="http://schemas.microsoft.com/office/drawing/2014/main" id="{67651CBF-22DF-ED99-0976-C55B2DC488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11200" y="3122267"/>
            <a:ext cx="7639311" cy="573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D41BBB1-0380-8BD9-605B-D59509FDD708}"/>
              </a:ext>
            </a:extLst>
          </p:cNvPr>
          <p:cNvSpPr txBox="1"/>
          <p:nvPr/>
        </p:nvSpPr>
        <p:spPr>
          <a:xfrm>
            <a:off x="3333490" y="3895152"/>
            <a:ext cx="9906261" cy="8402300"/>
          </a:xfrm>
          <a:prstGeom prst="rect">
            <a:avLst/>
          </a:prstGeom>
          <a:noFill/>
        </p:spPr>
        <p:txBody>
          <a:bodyPr wrap="square">
            <a:spAutoFit/>
          </a:bodyPr>
          <a:lstStyle/>
          <a:p>
            <a:pPr marL="428634"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Average 4.5 out of 5 rating</a:t>
            </a:r>
          </a:p>
          <a:p>
            <a:pPr marL="428634" indent="-428634" algn="l" defTabSz="1371627" hangingPunct="1">
              <a:buFont typeface="Arial" panose="020B0604020202020204" pitchFamily="34" charset="0"/>
              <a:buChar char="•"/>
            </a:pPr>
            <a:endParaRPr lang="en-GB" sz="2700" kern="1200" dirty="0">
              <a:solidFill>
                <a:prstClr val="black"/>
              </a:solidFill>
              <a:latin typeface="Calibri (body)"/>
              <a:cs typeface="Arial" panose="020B0604020202020204" pitchFamily="34" charset="0"/>
            </a:endParaRPr>
          </a:p>
          <a:p>
            <a:pPr marL="428634" indent="-428634" algn="l" defTabSz="1371627" hangingPunct="1">
              <a:buFont typeface="Arial" panose="020B0604020202020204" pitchFamily="34" charset="0"/>
              <a:buChar char="•"/>
            </a:pPr>
            <a:endParaRPr lang="en-GB" sz="2700" kern="1200" dirty="0">
              <a:solidFill>
                <a:prstClr val="black"/>
              </a:solidFill>
              <a:latin typeface="Calibri (body)"/>
              <a:cs typeface="Arial" panose="020B0604020202020204" pitchFamily="34" charset="0"/>
            </a:endParaRPr>
          </a:p>
          <a:p>
            <a:pPr marL="428634" indent="-428634" algn="l" defTabSz="1371627" hangingPunct="1">
              <a:buFont typeface="Arial" panose="020B0604020202020204" pitchFamily="34" charset="0"/>
              <a:buChar char="•"/>
            </a:pPr>
            <a:endParaRPr lang="en-GB" sz="2700" kern="1200" dirty="0">
              <a:solidFill>
                <a:prstClr val="black"/>
              </a:solidFill>
              <a:latin typeface="Calibri (body)"/>
              <a:cs typeface="Arial" panose="020B0604020202020204" pitchFamily="34" charset="0"/>
            </a:endParaRPr>
          </a:p>
          <a:p>
            <a:pPr marL="428634"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Attendees are now more likely to insulate, undertake window improvements, install solar PV.</a:t>
            </a:r>
          </a:p>
          <a:p>
            <a:pPr marL="428634" indent="-428634" algn="l" defTabSz="1371627" hangingPunct="1">
              <a:buFont typeface="Arial" panose="020B0604020202020204" pitchFamily="34" charset="0"/>
              <a:buChar char="•"/>
            </a:pPr>
            <a:endParaRPr lang="en-GB" sz="2700" kern="1200" dirty="0">
              <a:solidFill>
                <a:prstClr val="black"/>
              </a:solidFill>
              <a:latin typeface="Calibri (body)"/>
              <a:cs typeface="Arial" panose="020B0604020202020204" pitchFamily="34" charset="0"/>
            </a:endParaRPr>
          </a:p>
          <a:p>
            <a:pPr marL="428634"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High demand for additional advice &amp; support:</a:t>
            </a:r>
          </a:p>
          <a:p>
            <a:pPr marL="814403" lvl="2"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Clearer information on planning requirements</a:t>
            </a:r>
          </a:p>
          <a:p>
            <a:pPr marL="814403" lvl="2"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Trusted advice (home surveys and bespoke retrofit plans) </a:t>
            </a:r>
          </a:p>
          <a:p>
            <a:pPr marL="814403" lvl="2"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Trusted suppliers </a:t>
            </a:r>
          </a:p>
          <a:p>
            <a:pPr marL="814403" lvl="2"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Financial support</a:t>
            </a:r>
          </a:p>
          <a:p>
            <a:pPr marL="814403" lvl="2" indent="428634" algn="l" defTabSz="1371627" hangingPunct="1">
              <a:buFont typeface="Arial" panose="020B0604020202020204" pitchFamily="34" charset="0"/>
              <a:buChar char="•"/>
            </a:pPr>
            <a:endParaRPr lang="en-GB" sz="2700" kern="1200" dirty="0">
              <a:solidFill>
                <a:prstClr val="black"/>
              </a:solidFill>
              <a:latin typeface="Calibri (body)"/>
              <a:cs typeface="Arial" panose="020B0604020202020204" pitchFamily="34" charset="0"/>
            </a:endParaRPr>
          </a:p>
          <a:p>
            <a:pPr marL="428634"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Next steps:</a:t>
            </a:r>
          </a:p>
          <a:p>
            <a:pPr marL="1114448" lvl="1"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Tours for other councils, final WCC tenant tours</a:t>
            </a:r>
          </a:p>
          <a:p>
            <a:pPr marL="1114448" lvl="1"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Legacy: video and PDF case study </a:t>
            </a:r>
          </a:p>
          <a:p>
            <a:pPr marL="1114448" lvl="1"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Let property and undertake 12 month monitoring </a:t>
            </a:r>
          </a:p>
          <a:p>
            <a:pPr marL="1114448" lvl="1" indent="-428634" algn="l" defTabSz="1371627" hangingPunct="1">
              <a:buFont typeface="Arial" panose="020B0604020202020204" pitchFamily="34" charset="0"/>
              <a:buChar char="•"/>
            </a:pPr>
            <a:r>
              <a:rPr lang="en-GB" sz="2700" kern="1200" dirty="0">
                <a:solidFill>
                  <a:prstClr val="black"/>
                </a:solidFill>
                <a:latin typeface="Calibri (body)"/>
                <a:cs typeface="Arial" panose="020B0604020202020204" pitchFamily="34" charset="0"/>
              </a:rPr>
              <a:t>Planning for a future show home in South Westminster</a:t>
            </a:r>
          </a:p>
          <a:p>
            <a:pPr marL="428634" indent="-428634" algn="l" defTabSz="1371627" hangingPunct="1">
              <a:buFont typeface="Arial" panose="020B0604020202020204" pitchFamily="34" charset="0"/>
              <a:buChar char="•"/>
            </a:pPr>
            <a:endParaRPr lang="en-GB" sz="2700" kern="1200" dirty="0">
              <a:solidFill>
                <a:prstClr val="black"/>
              </a:solidFill>
              <a:latin typeface="Calibri (body)"/>
              <a:cs typeface="Arial" panose="020B0604020202020204" pitchFamily="34" charset="0"/>
            </a:endParaRPr>
          </a:p>
          <a:p>
            <a:pPr marL="814403" lvl="2" indent="428634" algn="l" defTabSz="1371627" hangingPunct="1">
              <a:buFont typeface="Arial" panose="020B0604020202020204" pitchFamily="34" charset="0"/>
              <a:buChar char="•"/>
            </a:pPr>
            <a:endParaRPr lang="en-GB" sz="2700" kern="1200" dirty="0">
              <a:solidFill>
                <a:prstClr val="black"/>
              </a:solidFill>
              <a:latin typeface="Calibri (body)"/>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418CFE45-4F0D-1102-078B-A1E374D9FB82}"/>
              </a:ext>
            </a:extLst>
          </p:cNvPr>
          <p:cNvSpPr/>
          <p:nvPr/>
        </p:nvSpPr>
        <p:spPr>
          <a:xfrm>
            <a:off x="13473113" y="9280066"/>
            <a:ext cx="7410711" cy="1940091"/>
          </a:xfrm>
          <a:prstGeom prst="wedgeRoundRectCallout">
            <a:avLst>
              <a:gd name="adj1" fmla="val 34461"/>
              <a:gd name="adj2" fmla="val 64551"/>
              <a:gd name="adj3" fmla="val 16667"/>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27" hangingPunct="1"/>
            <a:r>
              <a:rPr lang="en-GB" kern="1200" dirty="0">
                <a:solidFill>
                  <a:srgbClr val="00B050"/>
                </a:solidFill>
                <a:latin typeface="Calibri (body)"/>
                <a:ea typeface="Calibri" panose="020F0502020204030204" pitchFamily="34" charset="0"/>
                <a:cs typeface="Arial" panose="020B0604020202020204" pitchFamily="34" charset="0"/>
              </a:rPr>
              <a:t>“It was enormously helpful - in 10 minutes I could see and understand the improvements and the technology, which would have taken me several hours of research on the internet.”  </a:t>
            </a:r>
            <a:r>
              <a:rPr lang="en-GB" b="1" kern="1200" dirty="0">
                <a:solidFill>
                  <a:srgbClr val="00B050"/>
                </a:solidFill>
                <a:latin typeface="Calibri (body)"/>
                <a:cs typeface="Arial" panose="020B0604020202020204" pitchFamily="34" charset="0"/>
              </a:rPr>
              <a:t>Susan, Little Venice resident</a:t>
            </a:r>
            <a:endParaRPr lang="en-GB" b="1" kern="1200" dirty="0">
              <a:solidFill>
                <a:srgbClr val="00B050"/>
              </a:solidFill>
              <a:latin typeface="Calibri (body)"/>
            </a:endParaRPr>
          </a:p>
        </p:txBody>
      </p:sp>
      <p:pic>
        <p:nvPicPr>
          <p:cNvPr id="1028" name="Picture 4">
            <a:extLst>
              <a:ext uri="{FF2B5EF4-FFF2-40B4-BE49-F238E27FC236}">
                <a16:creationId xmlns:a16="http://schemas.microsoft.com/office/drawing/2014/main" id="{ED9583F9-8106-0CB5-3874-E7B64D61D3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994" y="4575063"/>
            <a:ext cx="3586163" cy="7368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FF0B617-D507-CB82-2765-C8E2305D86F2}"/>
              </a:ext>
            </a:extLst>
          </p:cNvPr>
          <p:cNvSpPr txBox="1"/>
          <p:nvPr/>
        </p:nvSpPr>
        <p:spPr>
          <a:xfrm>
            <a:off x="3333489" y="3122266"/>
            <a:ext cx="9144000" cy="646331"/>
          </a:xfrm>
          <a:prstGeom prst="rect">
            <a:avLst/>
          </a:prstGeom>
          <a:noFill/>
        </p:spPr>
        <p:txBody>
          <a:bodyPr wrap="square">
            <a:spAutoFit/>
          </a:bodyPr>
          <a:lstStyle/>
          <a:p>
            <a:pPr algn="l" defTabSz="1371627" hangingPunct="1"/>
            <a:r>
              <a:rPr lang="en-GB" sz="3600" b="1" kern="1200" dirty="0">
                <a:solidFill>
                  <a:srgbClr val="70AD47"/>
                </a:solidFill>
                <a:latin typeface="Calibri" panose="020F0502020204030204"/>
              </a:rPr>
              <a:t>Positive feedback and insight</a:t>
            </a:r>
          </a:p>
        </p:txBody>
      </p:sp>
    </p:spTree>
    <p:extLst>
      <p:ext uri="{BB962C8B-B14F-4D97-AF65-F5344CB8AC3E}">
        <p14:creationId xmlns:p14="http://schemas.microsoft.com/office/powerpoint/2010/main" val="2599704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D49AAD-B92A-3D0A-BF9D-D5230674068A}"/>
              </a:ext>
            </a:extLst>
          </p:cNvPr>
          <p:cNvSpPr txBox="1"/>
          <p:nvPr/>
        </p:nvSpPr>
        <p:spPr>
          <a:xfrm>
            <a:off x="4991200" y="1303098"/>
            <a:ext cx="15121680" cy="795924"/>
          </a:xfrm>
          <a:prstGeom prst="rect">
            <a:avLst/>
          </a:prstGeom>
          <a:noFill/>
        </p:spPr>
        <p:txBody>
          <a:bodyPr wrap="square" rtlCol="0">
            <a:spAutoFit/>
          </a:bodyPr>
          <a:lstStyle/>
          <a:p>
            <a:pPr algn="l" defTabSz="1828617" hangingPunct="1"/>
            <a:r>
              <a:rPr lang="en-GB" sz="4572" b="1" kern="1200" dirty="0">
                <a:solidFill>
                  <a:prstClr val="black"/>
                </a:solidFill>
                <a:latin typeface="Calibri" panose="020F0502020204030204"/>
              </a:rPr>
              <a:t>Leaseholder support for sustainability measures</a:t>
            </a:r>
          </a:p>
        </p:txBody>
      </p:sp>
      <p:sp>
        <p:nvSpPr>
          <p:cNvPr id="3" name="TextBox 2">
            <a:extLst>
              <a:ext uri="{FF2B5EF4-FFF2-40B4-BE49-F238E27FC236}">
                <a16:creationId xmlns:a16="http://schemas.microsoft.com/office/drawing/2014/main" id="{28D212E3-81CF-799C-CDE1-4DD01219E5E6}"/>
              </a:ext>
            </a:extLst>
          </p:cNvPr>
          <p:cNvSpPr txBox="1"/>
          <p:nvPr/>
        </p:nvSpPr>
        <p:spPr>
          <a:xfrm>
            <a:off x="5094068" y="2640389"/>
            <a:ext cx="15944629" cy="11636071"/>
          </a:xfrm>
          <a:prstGeom prst="rect">
            <a:avLst/>
          </a:prstGeom>
          <a:noFill/>
        </p:spPr>
        <p:txBody>
          <a:bodyPr wrap="square" rtlCol="0">
            <a:spAutoFit/>
          </a:bodyPr>
          <a:lstStyle/>
          <a:p>
            <a:pPr marL="489867" indent="-489867" algn="l" defTabSz="1828617" hangingPunct="1">
              <a:buFont typeface="Arial" panose="020B0604020202020204" pitchFamily="34" charset="0"/>
              <a:buChar char="•"/>
            </a:pPr>
            <a:r>
              <a:rPr lang="en-GB" sz="3572" kern="1200" dirty="0">
                <a:solidFill>
                  <a:prstClr val="black"/>
                </a:solidFill>
                <a:latin typeface="Calibri" panose="020F0502020204030204"/>
              </a:rPr>
              <a:t>We are investigating if we can reduce the costs of alterations for sustainability measures.</a:t>
            </a:r>
          </a:p>
          <a:p>
            <a:pPr marL="489867" indent="-489867" algn="l" defTabSz="1828617" hangingPunct="1">
              <a:buFont typeface="Arial" panose="020B0604020202020204" pitchFamily="34" charset="0"/>
              <a:buChar char="•"/>
            </a:pPr>
            <a:r>
              <a:rPr lang="en-GB" sz="3572" kern="1200" dirty="0">
                <a:solidFill>
                  <a:prstClr val="black"/>
                </a:solidFill>
                <a:latin typeface="Calibri" panose="020F0502020204030204"/>
              </a:rPr>
              <a:t>Following alternation application we would offer use of any block planning permissions or listed Building consent we have for any Estates or blocks.</a:t>
            </a:r>
          </a:p>
          <a:p>
            <a:pPr marL="489867" indent="-489867" algn="l" defTabSz="1828617" hangingPunct="1">
              <a:buFont typeface="Arial" panose="020B0604020202020204" pitchFamily="34" charset="0"/>
              <a:buChar char="•"/>
            </a:pPr>
            <a:r>
              <a:rPr lang="en-GB" sz="3572" kern="1200" dirty="0">
                <a:solidFill>
                  <a:prstClr val="black"/>
                </a:solidFill>
                <a:latin typeface="Calibri" panose="020F0502020204030204"/>
              </a:rPr>
              <a:t>Planning Guidance:  Westminster Environmental planning guidance available on website. Refer to pages 106 to 113 for quick reference guide to what is permitted development and what required planning and/or listed building consent. </a:t>
            </a:r>
          </a:p>
          <a:p>
            <a:pPr marL="489867" indent="-489867" algn="l" defTabSz="1828617" hangingPunct="1">
              <a:buFont typeface="Arial" panose="020B0604020202020204" pitchFamily="34" charset="0"/>
              <a:buChar char="•"/>
            </a:pPr>
            <a:r>
              <a:rPr lang="en-GB" sz="3572" kern="1200" dirty="0">
                <a:solidFill>
                  <a:prstClr val="black"/>
                </a:solidFill>
                <a:latin typeface="Calibri" panose="020F0502020204030204"/>
              </a:rPr>
              <a:t>Specific window replacement planning guidance competed and further ones planned such as PV &amp; Air Source heat pumps available on website.</a:t>
            </a:r>
          </a:p>
          <a:p>
            <a:pPr marL="489867" indent="-489867" algn="l" defTabSz="1828617" hangingPunct="1">
              <a:buFont typeface="Arial" panose="020B0604020202020204" pitchFamily="34" charset="0"/>
              <a:buChar char="•"/>
            </a:pPr>
            <a:r>
              <a:rPr lang="en-GB" sz="3572" kern="1200" dirty="0">
                <a:solidFill>
                  <a:prstClr val="black"/>
                </a:solidFill>
                <a:latin typeface="Calibri" panose="020F0502020204030204"/>
              </a:rPr>
              <a:t>Show home was made available to all residents and the next one (planned in south Westminster) will also be advertised and available for tours. </a:t>
            </a:r>
          </a:p>
          <a:p>
            <a:pPr marL="489867" indent="-489867" algn="l" defTabSz="1828617" hangingPunct="1">
              <a:buFont typeface="Arial" panose="020B0604020202020204" pitchFamily="34" charset="0"/>
              <a:buChar char="•"/>
            </a:pPr>
            <a:r>
              <a:rPr lang="en-GB" sz="3572" kern="1200" dirty="0">
                <a:solidFill>
                  <a:prstClr val="black"/>
                </a:solidFill>
                <a:latin typeface="Calibri" panose="020F0502020204030204"/>
              </a:rPr>
              <a:t>Video of show home and case studies information will be made available on our website and links to PAS 2035 (British retrofit standard)</a:t>
            </a:r>
          </a:p>
          <a:p>
            <a:pPr marL="489867" indent="-489867" algn="l" defTabSz="1828617" hangingPunct="1">
              <a:buFont typeface="Arial" panose="020B0604020202020204" pitchFamily="34" charset="0"/>
              <a:buChar char="•"/>
            </a:pPr>
            <a:r>
              <a:rPr lang="en-GB" sz="3572" kern="1200" dirty="0">
                <a:solidFill>
                  <a:prstClr val="black"/>
                </a:solidFill>
                <a:latin typeface="Calibri" panose="020F0502020204030204"/>
              </a:rPr>
              <a:t>Links to LAD 3 Green Homes Grants for low income lessees and landlords of low income tenants being run by the GLA and is also called “Sustainable Warmth” and “Warmer Homes “</a:t>
            </a:r>
          </a:p>
          <a:p>
            <a:pPr marL="489867" indent="-489867" algn="l" defTabSz="1828617" hangingPunct="1">
              <a:buFont typeface="Arial" panose="020B0604020202020204" pitchFamily="34" charset="0"/>
              <a:buChar char="•"/>
            </a:pPr>
            <a:r>
              <a:rPr lang="en-GB" sz="3572" kern="1200" dirty="0">
                <a:solidFill>
                  <a:prstClr val="black"/>
                </a:solidFill>
                <a:latin typeface="Calibri" panose="020F0502020204030204"/>
              </a:rPr>
              <a:t>ECO 4 is primary for private owners and managed by Ofgem.</a:t>
            </a:r>
          </a:p>
          <a:p>
            <a:pPr marL="489867" indent="-489867" algn="l" defTabSz="1828617" hangingPunct="1">
              <a:buFont typeface="Arial" panose="020B0604020202020204" pitchFamily="34" charset="0"/>
              <a:buChar char="•"/>
            </a:pPr>
            <a:r>
              <a:rPr lang="en-GB" sz="3572" kern="1200" dirty="0">
                <a:solidFill>
                  <a:prstClr val="black"/>
                </a:solidFill>
                <a:latin typeface="Calibri" panose="020F0502020204030204"/>
              </a:rPr>
              <a:t>PV as part of roof renewals to be used to reduce communal energy charges.</a:t>
            </a:r>
          </a:p>
          <a:p>
            <a:pPr marL="489867" indent="-489867" algn="l" defTabSz="1828617" hangingPunct="1">
              <a:buFont typeface="Arial" panose="020B0604020202020204" pitchFamily="34" charset="0"/>
              <a:buChar char="•"/>
            </a:pPr>
            <a:r>
              <a:rPr lang="en-GB" sz="3572" kern="1200" dirty="0">
                <a:solidFill>
                  <a:prstClr val="black"/>
                </a:solidFill>
                <a:latin typeface="Calibri" panose="020F0502020204030204"/>
              </a:rPr>
              <a:t>Solutions to move away from gas found in our blocks will be shared.</a:t>
            </a:r>
          </a:p>
          <a:p>
            <a:pPr marL="489867" indent="-489867" algn="l" defTabSz="1828617" hangingPunct="1">
              <a:buFont typeface="Arial" panose="020B0604020202020204" pitchFamily="34" charset="0"/>
              <a:buChar char="•"/>
            </a:pPr>
            <a:endParaRPr lang="en-GB" sz="3572" kern="1200" dirty="0">
              <a:solidFill>
                <a:prstClr val="black"/>
              </a:solidFill>
              <a:latin typeface="Calibri" panose="020F0502020204030204"/>
            </a:endParaRPr>
          </a:p>
          <a:p>
            <a:pPr marL="489867" indent="-489867" algn="l" defTabSz="1828617" hangingPunct="1">
              <a:buFont typeface="Arial" panose="020B0604020202020204" pitchFamily="34" charset="0"/>
              <a:buChar char="•"/>
            </a:pPr>
            <a:endParaRPr lang="en-GB" sz="3572" kern="1200" dirty="0">
              <a:solidFill>
                <a:prstClr val="black"/>
              </a:solidFill>
              <a:latin typeface="Calibri" panose="020F0502020204030204"/>
            </a:endParaRPr>
          </a:p>
        </p:txBody>
      </p:sp>
    </p:spTree>
    <p:extLst>
      <p:ext uri="{BB962C8B-B14F-4D97-AF65-F5344CB8AC3E}">
        <p14:creationId xmlns:p14="http://schemas.microsoft.com/office/powerpoint/2010/main" val="2248607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224340-1AF0-BDE4-1201-07862AC08B2E}"/>
              </a:ext>
            </a:extLst>
          </p:cNvPr>
          <p:cNvSpPr txBox="1"/>
          <p:nvPr/>
        </p:nvSpPr>
        <p:spPr>
          <a:xfrm>
            <a:off x="4409813" y="3051863"/>
            <a:ext cx="16962011" cy="4489947"/>
          </a:xfrm>
          <a:prstGeom prst="rect">
            <a:avLst/>
          </a:prstGeom>
          <a:noFill/>
        </p:spPr>
        <p:txBody>
          <a:bodyPr wrap="square">
            <a:spAutoFit/>
          </a:bodyPr>
          <a:lstStyle/>
          <a:p>
            <a:pPr algn="l" defTabSz="1828617" hangingPunct="1"/>
            <a:r>
              <a:rPr lang="en-GB" sz="3572" kern="1200" dirty="0">
                <a:solidFill>
                  <a:prstClr val="black"/>
                </a:solidFill>
                <a:latin typeface="Calibri" panose="020F0502020204030204"/>
                <a:hlinkClick r:id="rId2"/>
              </a:rPr>
              <a:t>https://www.westminster.gov.uk/planning-building-and-environmental-regulations/planning-policy/supplementary-planning-documents-and-guidance/new-supplementary-planning-documents-spd</a:t>
            </a:r>
            <a:endParaRPr lang="en-GB" sz="3572" kern="1200" dirty="0">
              <a:solidFill>
                <a:prstClr val="black"/>
              </a:solidFill>
              <a:latin typeface="Calibri" panose="020F0502020204030204"/>
            </a:endParaRPr>
          </a:p>
          <a:p>
            <a:pPr algn="l" defTabSz="1828617" hangingPunct="1"/>
            <a:endParaRPr lang="en-GB" sz="3572" kern="1200" dirty="0">
              <a:solidFill>
                <a:prstClr val="black"/>
              </a:solidFill>
              <a:latin typeface="Calibri" panose="020F0502020204030204"/>
            </a:endParaRPr>
          </a:p>
          <a:p>
            <a:pPr algn="l" defTabSz="1828617" hangingPunct="1"/>
            <a:r>
              <a:rPr lang="en-GB" sz="3572" kern="1200" dirty="0">
                <a:solidFill>
                  <a:prstClr val="black"/>
                </a:solidFill>
                <a:latin typeface="Calibri" panose="020F0502020204030204"/>
                <a:hlinkClick r:id="rId3"/>
              </a:rPr>
              <a:t>https://www.westminster.gov.uk/planning-building-and-environmental-regulations/planning-and-climate-emergency-guidance-householders/replacing-or-upgrading-your-windows</a:t>
            </a:r>
            <a:r>
              <a:rPr lang="en-GB" sz="3572" kern="1200" dirty="0">
                <a:solidFill>
                  <a:prstClr val="black"/>
                </a:solidFill>
                <a:latin typeface="Calibri" panose="020F0502020204030204"/>
              </a:rPr>
              <a:t> </a:t>
            </a:r>
          </a:p>
          <a:p>
            <a:pPr algn="l" defTabSz="1828617" hangingPunct="1"/>
            <a:endParaRPr lang="en-GB" sz="3572" kern="1200"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5C79349E-C881-4E66-4477-34683D4F4D41}"/>
              </a:ext>
            </a:extLst>
          </p:cNvPr>
          <p:cNvSpPr txBox="1"/>
          <p:nvPr/>
        </p:nvSpPr>
        <p:spPr>
          <a:xfrm>
            <a:off x="4409812" y="1508834"/>
            <a:ext cx="13017181" cy="642035"/>
          </a:xfrm>
          <a:prstGeom prst="rect">
            <a:avLst/>
          </a:prstGeom>
          <a:noFill/>
        </p:spPr>
        <p:txBody>
          <a:bodyPr wrap="square">
            <a:spAutoFit/>
          </a:bodyPr>
          <a:lstStyle/>
          <a:p>
            <a:pPr algn="l" defTabSz="1828617" hangingPunct="1"/>
            <a:r>
              <a:rPr lang="en-GB" sz="3572" kern="1200" dirty="0">
                <a:solidFill>
                  <a:prstClr val="black"/>
                </a:solidFill>
                <a:latin typeface="Calibri" panose="020F0502020204030204"/>
              </a:rPr>
              <a:t>Link to planning guidance to show pages 106 onwards.</a:t>
            </a:r>
          </a:p>
        </p:txBody>
      </p:sp>
    </p:spTree>
    <p:extLst>
      <p:ext uri="{BB962C8B-B14F-4D97-AF65-F5344CB8AC3E}">
        <p14:creationId xmlns:p14="http://schemas.microsoft.com/office/powerpoint/2010/main" val="70890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327675D5-84ED-406A-933F-5352698FB62B}"/>
              </a:ext>
            </a:extLst>
          </p:cNvPr>
          <p:cNvSpPr txBox="1"/>
          <p:nvPr/>
        </p:nvSpPr>
        <p:spPr>
          <a:xfrm>
            <a:off x="8123108" y="1698789"/>
            <a:ext cx="10241006" cy="971676"/>
          </a:xfrm>
          <a:prstGeom prst="rect">
            <a:avLst/>
          </a:prstGeom>
          <a:noFill/>
        </p:spPr>
        <p:txBody>
          <a:bodyPr wrap="square" rtlCol="0">
            <a:spAutoFit/>
          </a:bodyPr>
          <a:lstStyle/>
          <a:p>
            <a:pPr algn="l" defTabSz="1828617" hangingPunct="1"/>
            <a:r>
              <a:rPr lang="en-GB" sz="5714" b="1" kern="1200" dirty="0">
                <a:solidFill>
                  <a:prstClr val="black"/>
                </a:solidFill>
                <a:latin typeface="Calibri"/>
              </a:rPr>
              <a:t>Challenges and opportunities</a:t>
            </a:r>
          </a:p>
        </p:txBody>
      </p:sp>
      <p:sp>
        <p:nvSpPr>
          <p:cNvPr id="25" name="Rectangle: Rounded Corners 24">
            <a:extLst>
              <a:ext uri="{FF2B5EF4-FFF2-40B4-BE49-F238E27FC236}">
                <a16:creationId xmlns:a16="http://schemas.microsoft.com/office/drawing/2014/main" id="{E001B100-59FB-4646-B8A2-FD9DAC28F88C}"/>
              </a:ext>
            </a:extLst>
          </p:cNvPr>
          <p:cNvSpPr/>
          <p:nvPr/>
        </p:nvSpPr>
        <p:spPr>
          <a:xfrm>
            <a:off x="4219686" y="2792688"/>
            <a:ext cx="16356103" cy="94531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617" hangingPunct="1"/>
            <a:endParaRPr lang="en-GB" sz="4000" kern="1200" dirty="0">
              <a:solidFill>
                <a:prstClr val="black"/>
              </a:solidFill>
              <a:latin typeface="Calibri"/>
            </a:endParaRPr>
          </a:p>
        </p:txBody>
      </p:sp>
      <p:graphicFrame>
        <p:nvGraphicFramePr>
          <p:cNvPr id="2" name="Table 3">
            <a:extLst>
              <a:ext uri="{FF2B5EF4-FFF2-40B4-BE49-F238E27FC236}">
                <a16:creationId xmlns:a16="http://schemas.microsoft.com/office/drawing/2014/main" id="{B67CCE2C-9926-41C8-BF1F-5573504B306E}"/>
              </a:ext>
            </a:extLst>
          </p:cNvPr>
          <p:cNvGraphicFramePr>
            <a:graphicFrameLocks noGrp="1"/>
          </p:cNvGraphicFramePr>
          <p:nvPr/>
        </p:nvGraphicFramePr>
        <p:xfrm>
          <a:off x="5059222" y="3520994"/>
          <a:ext cx="14677032" cy="8746872"/>
        </p:xfrm>
        <a:graphic>
          <a:graphicData uri="http://schemas.openxmlformats.org/drawingml/2006/table">
            <a:tbl>
              <a:tblPr firstRow="1" bandRow="1">
                <a:tableStyleId>{69012ECD-51FC-41F1-AA8D-1B2483CD663E}</a:tableStyleId>
              </a:tblPr>
              <a:tblGrid>
                <a:gridCol w="4081569">
                  <a:extLst>
                    <a:ext uri="{9D8B030D-6E8A-4147-A177-3AD203B41FA5}">
                      <a16:colId xmlns:a16="http://schemas.microsoft.com/office/drawing/2014/main" val="2927189083"/>
                    </a:ext>
                  </a:extLst>
                </a:gridCol>
                <a:gridCol w="6995063">
                  <a:extLst>
                    <a:ext uri="{9D8B030D-6E8A-4147-A177-3AD203B41FA5}">
                      <a16:colId xmlns:a16="http://schemas.microsoft.com/office/drawing/2014/main" val="249310589"/>
                    </a:ext>
                  </a:extLst>
                </a:gridCol>
                <a:gridCol w="3600400">
                  <a:extLst>
                    <a:ext uri="{9D8B030D-6E8A-4147-A177-3AD203B41FA5}">
                      <a16:colId xmlns:a16="http://schemas.microsoft.com/office/drawing/2014/main" val="675496395"/>
                    </a:ext>
                  </a:extLst>
                </a:gridCol>
              </a:tblGrid>
              <a:tr h="1686016">
                <a:tc>
                  <a:txBody>
                    <a:bodyPr/>
                    <a:lstStyle/>
                    <a:p>
                      <a:r>
                        <a:rPr lang="en-GB" sz="5100" dirty="0"/>
                        <a:t>Risk/opportunity</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GB" sz="5100" dirty="0"/>
                        <a:t>Details</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GB" sz="5100" dirty="0"/>
                        <a:t>Action</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01814896"/>
                  </a:ext>
                </a:extLst>
              </a:tr>
              <a:tr h="1436914">
                <a:tc>
                  <a:txBody>
                    <a:bodyPr/>
                    <a:lstStyle/>
                    <a:p>
                      <a:r>
                        <a:rPr lang="en-GB" sz="2900" dirty="0"/>
                        <a:t>Resident take up and leaseholder recharge</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Decent homes -  take up - circa 75%.      </a:t>
                      </a:r>
                    </a:p>
                    <a:p>
                      <a:r>
                        <a:rPr lang="en-GB" sz="2900" dirty="0"/>
                        <a:t>Internal wall insulation take up - circa. 20%.</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Resident engagement strategy, cost benefit analysis &amp; Grants</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0203238"/>
                  </a:ext>
                </a:extLst>
              </a:tr>
              <a:tr h="1001486">
                <a:tc>
                  <a:txBody>
                    <a:bodyPr/>
                    <a:lstStyle/>
                    <a:p>
                      <a:r>
                        <a:rPr lang="en-GB" sz="2900" dirty="0"/>
                        <a:t>Measures not performing as expected</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Example is Air source heat pumps – currently no retrofitted heat pumps in stock.</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Feasibilities and Pilots</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0650930"/>
                  </a:ext>
                </a:extLst>
              </a:tr>
              <a:tr h="1037734">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Existing radiators not compatible.</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Existing radiators may being compatible with Heat pumps and require replacement.</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Feasibilities and Pilots</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9793143"/>
                  </a:ext>
                </a:extLst>
              </a:tr>
              <a:tr h="1436914">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Measures not being possible/practical or large variance in cost V Budget</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It is likely some studies of PV, double &amp; triple glazed windows, particularly in Listed buildings will prove unviable.</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Update Modelling and stakeholder engagement</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0972971"/>
                  </a:ext>
                </a:extLst>
              </a:tr>
              <a:tr h="639050">
                <a:tc>
                  <a:txBody>
                    <a:bodyPr/>
                    <a:lstStyle/>
                    <a:p>
                      <a:r>
                        <a:rPr lang="en-GB" sz="2900" dirty="0"/>
                        <a:t>Changes to SAP</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Future adjustments will be made to SAP.</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l"/>
                      <a:r>
                        <a:rPr lang="en-GB" sz="2900" dirty="0"/>
                        <a:t>Subscribe to relevant organisations and remodel as required </a:t>
                      </a:r>
                    </a:p>
                  </a:txBody>
                  <a:tcPr marL="130629" marR="130629" marT="65314" marB="653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0950971"/>
                  </a:ext>
                </a:extLst>
              </a:tr>
              <a:tr h="1001486">
                <a:tc>
                  <a:txBody>
                    <a:bodyPr/>
                    <a:lstStyle/>
                    <a:p>
                      <a:r>
                        <a:rPr lang="en-GB" sz="2900" dirty="0"/>
                        <a:t>New technology </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New technology may be accepted by SAP in the future that is more viable/effective. </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0428686"/>
                  </a:ext>
                </a:extLst>
              </a:tr>
            </a:tbl>
          </a:graphicData>
        </a:graphic>
      </p:graphicFrame>
      <p:sp>
        <p:nvSpPr>
          <p:cNvPr id="6" name="TextBox 5">
            <a:extLst>
              <a:ext uri="{FF2B5EF4-FFF2-40B4-BE49-F238E27FC236}">
                <a16:creationId xmlns:a16="http://schemas.microsoft.com/office/drawing/2014/main" id="{FEEEAC21-9B94-410F-A35D-46AD1C6BFFED}"/>
              </a:ext>
            </a:extLst>
          </p:cNvPr>
          <p:cNvSpPr txBox="1"/>
          <p:nvPr/>
        </p:nvSpPr>
        <p:spPr>
          <a:xfrm>
            <a:off x="3551040" y="953181"/>
            <a:ext cx="11727017" cy="642035"/>
          </a:xfrm>
          <a:prstGeom prst="rect">
            <a:avLst/>
          </a:prstGeom>
          <a:noFill/>
        </p:spPr>
        <p:txBody>
          <a:bodyPr wrap="square" rtlCol="0">
            <a:spAutoFit/>
          </a:bodyPr>
          <a:lstStyle/>
          <a:p>
            <a:pPr algn="l" defTabSz="1828617" hangingPunct="1"/>
            <a:r>
              <a:rPr lang="en-GB" sz="3572" kern="1200" dirty="0">
                <a:solidFill>
                  <a:prstClr val="black"/>
                </a:solidFill>
                <a:latin typeface="Calibri"/>
              </a:rPr>
              <a:t>Housing - Responding to the Climate Emergency</a:t>
            </a:r>
          </a:p>
        </p:txBody>
      </p:sp>
    </p:spTree>
    <p:extLst>
      <p:ext uri="{BB962C8B-B14F-4D97-AF65-F5344CB8AC3E}">
        <p14:creationId xmlns:p14="http://schemas.microsoft.com/office/powerpoint/2010/main" val="3194449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327675D5-84ED-406A-933F-5352698FB62B}"/>
              </a:ext>
            </a:extLst>
          </p:cNvPr>
          <p:cNvSpPr txBox="1"/>
          <p:nvPr/>
        </p:nvSpPr>
        <p:spPr>
          <a:xfrm>
            <a:off x="8123108" y="1698789"/>
            <a:ext cx="10241006" cy="971676"/>
          </a:xfrm>
          <a:prstGeom prst="rect">
            <a:avLst/>
          </a:prstGeom>
          <a:noFill/>
        </p:spPr>
        <p:txBody>
          <a:bodyPr wrap="square" rtlCol="0">
            <a:spAutoFit/>
          </a:bodyPr>
          <a:lstStyle/>
          <a:p>
            <a:pPr algn="l" defTabSz="1828617" hangingPunct="1">
              <a:defRPr/>
            </a:pPr>
            <a:r>
              <a:rPr lang="en-GB" sz="5714" b="1" kern="1200" dirty="0">
                <a:solidFill>
                  <a:prstClr val="black"/>
                </a:solidFill>
                <a:latin typeface="Calibri"/>
              </a:rPr>
              <a:t>Challenges and opportunities</a:t>
            </a:r>
          </a:p>
        </p:txBody>
      </p:sp>
      <p:sp>
        <p:nvSpPr>
          <p:cNvPr id="25" name="Rectangle: Rounded Corners 24">
            <a:extLst>
              <a:ext uri="{FF2B5EF4-FFF2-40B4-BE49-F238E27FC236}">
                <a16:creationId xmlns:a16="http://schemas.microsoft.com/office/drawing/2014/main" id="{E001B100-59FB-4646-B8A2-FD9DAC28F88C}"/>
              </a:ext>
            </a:extLst>
          </p:cNvPr>
          <p:cNvSpPr/>
          <p:nvPr/>
        </p:nvSpPr>
        <p:spPr>
          <a:xfrm>
            <a:off x="4219686" y="2792688"/>
            <a:ext cx="16356103" cy="94531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617" hangingPunct="1">
              <a:defRPr/>
            </a:pPr>
            <a:endParaRPr lang="en-GB" sz="4000" kern="1200" dirty="0">
              <a:solidFill>
                <a:prstClr val="black"/>
              </a:solidFill>
              <a:latin typeface="Calibri"/>
            </a:endParaRPr>
          </a:p>
        </p:txBody>
      </p:sp>
      <p:graphicFrame>
        <p:nvGraphicFramePr>
          <p:cNvPr id="2" name="Table 3">
            <a:extLst>
              <a:ext uri="{FF2B5EF4-FFF2-40B4-BE49-F238E27FC236}">
                <a16:creationId xmlns:a16="http://schemas.microsoft.com/office/drawing/2014/main" id="{B67CCE2C-9926-41C8-BF1F-5573504B306E}"/>
              </a:ext>
            </a:extLst>
          </p:cNvPr>
          <p:cNvGraphicFramePr>
            <a:graphicFrameLocks noGrp="1"/>
          </p:cNvGraphicFramePr>
          <p:nvPr/>
        </p:nvGraphicFramePr>
        <p:xfrm>
          <a:off x="5059222" y="3353428"/>
          <a:ext cx="14677032" cy="7512048"/>
        </p:xfrm>
        <a:graphic>
          <a:graphicData uri="http://schemas.openxmlformats.org/drawingml/2006/table">
            <a:tbl>
              <a:tblPr firstRow="1" bandRow="1">
                <a:tableStyleId>{69012ECD-51FC-41F1-AA8D-1B2483CD663E}</a:tableStyleId>
              </a:tblPr>
              <a:tblGrid>
                <a:gridCol w="4081569">
                  <a:extLst>
                    <a:ext uri="{9D8B030D-6E8A-4147-A177-3AD203B41FA5}">
                      <a16:colId xmlns:a16="http://schemas.microsoft.com/office/drawing/2014/main" val="2927189083"/>
                    </a:ext>
                  </a:extLst>
                </a:gridCol>
                <a:gridCol w="6995063">
                  <a:extLst>
                    <a:ext uri="{9D8B030D-6E8A-4147-A177-3AD203B41FA5}">
                      <a16:colId xmlns:a16="http://schemas.microsoft.com/office/drawing/2014/main" val="249310589"/>
                    </a:ext>
                  </a:extLst>
                </a:gridCol>
                <a:gridCol w="3600400">
                  <a:extLst>
                    <a:ext uri="{9D8B030D-6E8A-4147-A177-3AD203B41FA5}">
                      <a16:colId xmlns:a16="http://schemas.microsoft.com/office/drawing/2014/main" val="675496395"/>
                    </a:ext>
                  </a:extLst>
                </a:gridCol>
              </a:tblGrid>
              <a:tr h="1686016">
                <a:tc>
                  <a:txBody>
                    <a:bodyPr/>
                    <a:lstStyle/>
                    <a:p>
                      <a:r>
                        <a:rPr lang="en-GB" sz="5100" dirty="0"/>
                        <a:t>Risk/opportunity</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GB" sz="5100" dirty="0"/>
                        <a:t>Details</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GB" sz="5100" dirty="0"/>
                        <a:t>Action</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01814896"/>
                  </a:ext>
                </a:extLst>
              </a:tr>
              <a:tr h="1001486">
                <a:tc>
                  <a:txBody>
                    <a:bodyPr/>
                    <a:lstStyle/>
                    <a:p>
                      <a:r>
                        <a:rPr lang="en-GB" sz="2900" dirty="0"/>
                        <a:t>Acquisitions</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Buying properties with good SAP and/or Net zero potential.</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Review </a:t>
                      </a:r>
                      <a:r>
                        <a:rPr lang="en-GB" sz="2900"/>
                        <a:t>of acquisition </a:t>
                      </a:r>
                      <a:r>
                        <a:rPr lang="en-GB" sz="2900" dirty="0"/>
                        <a:t>programmes.</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0203238"/>
                  </a:ext>
                </a:extLst>
              </a:tr>
              <a:tr h="1436914">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Regeneration</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Regeneration could save expenditure and improve carbon reduction </a:t>
                      </a:r>
                      <a:r>
                        <a:rPr lang="en-GB" sz="2900" b="0" dirty="0"/>
                        <a:t>if</a:t>
                      </a:r>
                      <a:r>
                        <a:rPr lang="en-GB" sz="2900" dirty="0"/>
                        <a:t> new build standard is high enough.</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In hand with development Team</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0650930"/>
                  </a:ext>
                </a:extLst>
              </a:tr>
              <a:tr h="1436914">
                <a:tc>
                  <a:txBody>
                    <a:bodyPr/>
                    <a:lstStyle/>
                    <a:p>
                      <a:r>
                        <a:rPr lang="en-GB" sz="2900" dirty="0"/>
                        <a:t>Fuel Bills increasing</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Electrically heated properties have the potential to have higher running costs if not used effectively.</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Resident engagement, Training, monitoring devices.</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8561795"/>
                  </a:ext>
                </a:extLst>
              </a:tr>
              <a:tr h="1872343">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Very diverse number of archetypes</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900" dirty="0"/>
                        <a:t>WCC use almost 400 beacons to value our housing stock, this gives an idea of the amount of studies and pilots that could be necessary</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900" dirty="0"/>
                        <a:t>Consultant support</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4205703"/>
                  </a:ext>
                </a:extLst>
              </a:tr>
            </a:tbl>
          </a:graphicData>
        </a:graphic>
      </p:graphicFrame>
      <p:sp>
        <p:nvSpPr>
          <p:cNvPr id="6" name="TextBox 5">
            <a:extLst>
              <a:ext uri="{FF2B5EF4-FFF2-40B4-BE49-F238E27FC236}">
                <a16:creationId xmlns:a16="http://schemas.microsoft.com/office/drawing/2014/main" id="{FEEEAC21-9B94-410F-A35D-46AD1C6BFFED}"/>
              </a:ext>
            </a:extLst>
          </p:cNvPr>
          <p:cNvSpPr txBox="1"/>
          <p:nvPr/>
        </p:nvSpPr>
        <p:spPr>
          <a:xfrm>
            <a:off x="3551040" y="953181"/>
            <a:ext cx="11727017" cy="642035"/>
          </a:xfrm>
          <a:prstGeom prst="rect">
            <a:avLst/>
          </a:prstGeom>
          <a:noFill/>
        </p:spPr>
        <p:txBody>
          <a:bodyPr wrap="square" rtlCol="0">
            <a:spAutoFit/>
          </a:bodyPr>
          <a:lstStyle/>
          <a:p>
            <a:pPr algn="l" defTabSz="1828617" hangingPunct="1">
              <a:defRPr/>
            </a:pPr>
            <a:r>
              <a:rPr lang="en-GB" sz="3572" kern="1200" dirty="0">
                <a:solidFill>
                  <a:prstClr val="black"/>
                </a:solidFill>
                <a:latin typeface="Calibri"/>
              </a:rPr>
              <a:t>Housing - Responding to the Climate Emergency</a:t>
            </a:r>
          </a:p>
        </p:txBody>
      </p:sp>
    </p:spTree>
    <p:extLst>
      <p:ext uri="{BB962C8B-B14F-4D97-AF65-F5344CB8AC3E}">
        <p14:creationId xmlns:p14="http://schemas.microsoft.com/office/powerpoint/2010/main" val="1453403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327675D5-84ED-406A-933F-5352698FB62B}"/>
              </a:ext>
            </a:extLst>
          </p:cNvPr>
          <p:cNvSpPr txBox="1"/>
          <p:nvPr/>
        </p:nvSpPr>
        <p:spPr>
          <a:xfrm>
            <a:off x="8123108" y="1698788"/>
            <a:ext cx="10241006" cy="971676"/>
          </a:xfrm>
          <a:prstGeom prst="rect">
            <a:avLst/>
          </a:prstGeom>
          <a:noFill/>
        </p:spPr>
        <p:txBody>
          <a:bodyPr wrap="square" rtlCol="0">
            <a:spAutoFit/>
          </a:bodyPr>
          <a:lstStyle/>
          <a:p>
            <a:pPr algn="l" defTabSz="1828617" hangingPunct="1">
              <a:defRPr/>
            </a:pPr>
            <a:endParaRPr lang="en-GB" sz="5714" b="1" kern="1200" dirty="0">
              <a:solidFill>
                <a:prstClr val="black"/>
              </a:solidFill>
              <a:latin typeface="Calibri"/>
            </a:endParaRPr>
          </a:p>
        </p:txBody>
      </p:sp>
      <p:sp>
        <p:nvSpPr>
          <p:cNvPr id="25" name="Rectangle: Rounded Corners 24">
            <a:extLst>
              <a:ext uri="{FF2B5EF4-FFF2-40B4-BE49-F238E27FC236}">
                <a16:creationId xmlns:a16="http://schemas.microsoft.com/office/drawing/2014/main" id="{E001B100-59FB-4646-B8A2-FD9DAC28F88C}"/>
              </a:ext>
            </a:extLst>
          </p:cNvPr>
          <p:cNvSpPr/>
          <p:nvPr/>
        </p:nvSpPr>
        <p:spPr>
          <a:xfrm>
            <a:off x="4219686" y="2792688"/>
            <a:ext cx="16356103" cy="94531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617" hangingPunct="1">
              <a:defRPr/>
            </a:pPr>
            <a:endParaRPr lang="en-GB" sz="4000" kern="1200" dirty="0">
              <a:solidFill>
                <a:prstClr val="black"/>
              </a:solidFill>
              <a:latin typeface="Calibri"/>
            </a:endParaRPr>
          </a:p>
        </p:txBody>
      </p:sp>
      <p:graphicFrame>
        <p:nvGraphicFramePr>
          <p:cNvPr id="2" name="Table 3">
            <a:extLst>
              <a:ext uri="{FF2B5EF4-FFF2-40B4-BE49-F238E27FC236}">
                <a16:creationId xmlns:a16="http://schemas.microsoft.com/office/drawing/2014/main" id="{B67CCE2C-9926-41C8-BF1F-5573504B306E}"/>
              </a:ext>
            </a:extLst>
          </p:cNvPr>
          <p:cNvGraphicFramePr>
            <a:graphicFrameLocks noGrp="1"/>
          </p:cNvGraphicFramePr>
          <p:nvPr/>
        </p:nvGraphicFramePr>
        <p:xfrm>
          <a:off x="4811180" y="3669074"/>
          <a:ext cx="15173114" cy="7884156"/>
        </p:xfrm>
        <a:graphic>
          <a:graphicData uri="http://schemas.openxmlformats.org/drawingml/2006/table">
            <a:tbl>
              <a:tblPr firstRow="1" bandRow="1">
                <a:tableStyleId>{69012ECD-51FC-41F1-AA8D-1B2483CD663E}</a:tableStyleId>
              </a:tblPr>
              <a:tblGrid>
                <a:gridCol w="5649544">
                  <a:extLst>
                    <a:ext uri="{9D8B030D-6E8A-4147-A177-3AD203B41FA5}">
                      <a16:colId xmlns:a16="http://schemas.microsoft.com/office/drawing/2014/main" val="2927189083"/>
                    </a:ext>
                  </a:extLst>
                </a:gridCol>
                <a:gridCol w="9523570">
                  <a:extLst>
                    <a:ext uri="{9D8B030D-6E8A-4147-A177-3AD203B41FA5}">
                      <a16:colId xmlns:a16="http://schemas.microsoft.com/office/drawing/2014/main" val="249310589"/>
                    </a:ext>
                  </a:extLst>
                </a:gridCol>
              </a:tblGrid>
              <a:tr h="1009173">
                <a:tc>
                  <a:txBody>
                    <a:bodyPr/>
                    <a:lstStyle/>
                    <a:p>
                      <a:r>
                        <a:rPr lang="en-GB" sz="5100" dirty="0"/>
                        <a:t>Risk/opportunity</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GB" sz="5100" dirty="0"/>
                        <a:t>Details</a:t>
                      </a:r>
                    </a:p>
                  </a:txBody>
                  <a:tcPr marL="130629" marR="130629" marT="65314" marB="653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01814896"/>
                  </a:ext>
                </a:extLst>
              </a:tr>
              <a:tr h="489857">
                <a:tc>
                  <a:txBody>
                    <a:bodyPr/>
                    <a:lstStyle/>
                    <a:p>
                      <a:r>
                        <a:rPr lang="en-GB" sz="2600" dirty="0"/>
                        <a:t>Complete recruitment</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600" dirty="0"/>
                        <a:t>Finish recruitment of team.</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0203238"/>
                  </a:ext>
                </a:extLst>
              </a:tr>
              <a:tr h="489857">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600" dirty="0"/>
                        <a:t>SHDF wave 2 funding</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600" dirty="0"/>
                        <a:t>SHDF wave 2 funding has just opened for bids and WCC bid is in draft.</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0650930"/>
                  </a:ext>
                </a:extLst>
              </a:tr>
              <a:tr h="489857">
                <a:tc>
                  <a:txBody>
                    <a:bodyPr/>
                    <a:lstStyle/>
                    <a:p>
                      <a:r>
                        <a:rPr lang="en-GB" sz="2600" dirty="0"/>
                        <a:t>Estate wide Heritage plans</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600" dirty="0"/>
                        <a:t>Work with English heritage to agree retrofit works for listed buildings</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8561795"/>
                  </a:ext>
                </a:extLst>
              </a:tr>
              <a:tr h="489857">
                <a:tc>
                  <a:txBody>
                    <a:bodyPr/>
                    <a:lstStyle/>
                    <a:p>
                      <a:r>
                        <a:rPr lang="en-GB" sz="2600" dirty="0"/>
                        <a:t>PDHU decarbonisation and investment</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600" dirty="0"/>
                        <a:t>SOC to be presented to CRG in Dec/Jan.</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4205703"/>
                  </a:ext>
                </a:extLst>
              </a:tr>
              <a:tr h="881743">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600" dirty="0"/>
                        <a:t>Continue work with other Councils and share learning</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600" dirty="0"/>
                        <a:t>London Councils, BEIS, working groups, user groups, show homes.</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9793143"/>
                  </a:ext>
                </a:extLst>
              </a:tr>
              <a:tr h="881743">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600" dirty="0"/>
                        <a:t>Review every new major works programme for retrofit works</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600" dirty="0"/>
                        <a:t>Sustainability sign off required at Client brief stage and programme Board approval.</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6154669"/>
                  </a:ext>
                </a:extLst>
              </a:tr>
              <a:tr h="881743">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600" dirty="0"/>
                        <a:t>Create a resident working group to shape Retrofit deliverer</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600" dirty="0"/>
                        <a:t>Would like to set up a focus group of residents to evolve our approach to retrofit and net zero.</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221322"/>
                  </a:ext>
                </a:extLst>
              </a:tr>
              <a:tr h="881743">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600" dirty="0"/>
                        <a:t>Consultant support with renewable heating feasibilities  </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600" dirty="0"/>
                        <a:t>Over 400 distinct archetypes that may require different renewable heating assessments.</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257928"/>
                  </a:ext>
                </a:extLst>
              </a:tr>
              <a:tr h="1336327">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2600" dirty="0"/>
                        <a:t>PV panels assessed for installation. </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600" dirty="0"/>
                        <a:t>30 Blocks have had roofs replaced in last 5 years and suitable for PV installation. Roofs planned for replacement are being assessed for PV potential before works begin.</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2835287"/>
                  </a:ext>
                </a:extLst>
              </a:tr>
            </a:tbl>
          </a:graphicData>
        </a:graphic>
      </p:graphicFrame>
      <p:sp>
        <p:nvSpPr>
          <p:cNvPr id="6" name="TextBox 5">
            <a:extLst>
              <a:ext uri="{FF2B5EF4-FFF2-40B4-BE49-F238E27FC236}">
                <a16:creationId xmlns:a16="http://schemas.microsoft.com/office/drawing/2014/main" id="{FEEEAC21-9B94-410F-A35D-46AD1C6BFFED}"/>
              </a:ext>
            </a:extLst>
          </p:cNvPr>
          <p:cNvSpPr txBox="1"/>
          <p:nvPr/>
        </p:nvSpPr>
        <p:spPr>
          <a:xfrm>
            <a:off x="3551040" y="953181"/>
            <a:ext cx="11727017" cy="642035"/>
          </a:xfrm>
          <a:prstGeom prst="rect">
            <a:avLst/>
          </a:prstGeom>
          <a:noFill/>
        </p:spPr>
        <p:txBody>
          <a:bodyPr wrap="square" rtlCol="0">
            <a:spAutoFit/>
          </a:bodyPr>
          <a:lstStyle/>
          <a:p>
            <a:pPr algn="l" defTabSz="1828617" hangingPunct="1">
              <a:defRPr/>
            </a:pPr>
            <a:r>
              <a:rPr lang="en-GB" sz="3572" kern="1200" dirty="0">
                <a:solidFill>
                  <a:prstClr val="black"/>
                </a:solidFill>
                <a:latin typeface="Calibri"/>
              </a:rPr>
              <a:t>Housing - Responding to the Climate Emergency</a:t>
            </a:r>
          </a:p>
        </p:txBody>
      </p:sp>
      <p:sp>
        <p:nvSpPr>
          <p:cNvPr id="3" name="TextBox 2">
            <a:extLst>
              <a:ext uri="{FF2B5EF4-FFF2-40B4-BE49-F238E27FC236}">
                <a16:creationId xmlns:a16="http://schemas.microsoft.com/office/drawing/2014/main" id="{EB51FF34-64CF-6D11-661C-503DBD1430F9}"/>
              </a:ext>
            </a:extLst>
          </p:cNvPr>
          <p:cNvSpPr txBox="1"/>
          <p:nvPr/>
        </p:nvSpPr>
        <p:spPr>
          <a:xfrm>
            <a:off x="7974388" y="1740106"/>
            <a:ext cx="10241006" cy="971676"/>
          </a:xfrm>
          <a:prstGeom prst="rect">
            <a:avLst/>
          </a:prstGeom>
          <a:noFill/>
        </p:spPr>
        <p:txBody>
          <a:bodyPr wrap="square" rtlCol="0">
            <a:spAutoFit/>
          </a:bodyPr>
          <a:lstStyle/>
          <a:p>
            <a:pPr algn="l" defTabSz="1828617" hangingPunct="1">
              <a:defRPr/>
            </a:pPr>
            <a:r>
              <a:rPr lang="en-GB" sz="5714" b="1" kern="1200" dirty="0">
                <a:solidFill>
                  <a:prstClr val="black"/>
                </a:solidFill>
                <a:latin typeface="Calibri"/>
              </a:rPr>
              <a:t>Selection of our Future plans</a:t>
            </a:r>
          </a:p>
        </p:txBody>
      </p:sp>
    </p:spTree>
    <p:extLst>
      <p:ext uri="{BB962C8B-B14F-4D97-AF65-F5344CB8AC3E}">
        <p14:creationId xmlns:p14="http://schemas.microsoft.com/office/powerpoint/2010/main" val="3443717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Presentation Subtitle"/>
          <p:cNvSpPr txBox="1">
            <a:spLocks noGrp="1"/>
          </p:cNvSpPr>
          <p:nvPr>
            <p:ph type="subTitle" sz="quarter" idx="1"/>
          </p:nvPr>
        </p:nvSpPr>
        <p:spPr>
          <a:xfrm>
            <a:off x="1201342" y="5918251"/>
            <a:ext cx="21971001" cy="2888226"/>
          </a:xfrm>
          <a:prstGeom prst="rect">
            <a:avLst/>
          </a:prstGeom>
        </p:spPr>
        <p:txBody>
          <a:bodyPr/>
          <a:lstStyle/>
          <a:p>
            <a:pPr>
              <a:defRPr>
                <a:solidFill>
                  <a:srgbClr val="000000"/>
                </a:solidFill>
              </a:defRPr>
            </a:pPr>
            <a:r>
              <a:rPr lang="en-GB" dirty="0"/>
              <a:t>Henry Roffey</a:t>
            </a:r>
          </a:p>
          <a:p>
            <a:pPr>
              <a:defRPr>
                <a:solidFill>
                  <a:srgbClr val="000000"/>
                </a:solidFill>
              </a:defRPr>
            </a:pPr>
            <a:r>
              <a:rPr lang="en-GB" dirty="0"/>
              <a:t>Resident Engagement Manager</a:t>
            </a:r>
          </a:p>
        </p:txBody>
      </p:sp>
      <p:sp>
        <p:nvSpPr>
          <p:cNvPr id="155" name="Presentation Title"/>
          <p:cNvSpPr txBox="1">
            <a:spLocks noGrp="1"/>
          </p:cNvSpPr>
          <p:nvPr>
            <p:ph type="ctrTitle"/>
          </p:nvPr>
        </p:nvSpPr>
        <p:spPr>
          <a:xfrm>
            <a:off x="293267" y="2703994"/>
            <a:ext cx="21971004" cy="3051337"/>
          </a:xfrm>
          <a:prstGeom prst="rect">
            <a:avLst/>
          </a:prstGeom>
        </p:spPr>
        <p:txBody>
          <a:bodyPr>
            <a:normAutofit/>
          </a:bodyPr>
          <a:lstStyle>
            <a:lvl1pPr>
              <a:defRPr>
                <a:solidFill>
                  <a:schemeClr val="accent6">
                    <a:satOff val="-16844"/>
                    <a:lumOff val="-30747"/>
                  </a:schemeClr>
                </a:solidFill>
              </a:defRPr>
            </a:lvl1pPr>
          </a:lstStyle>
          <a:p>
            <a:pPr algn="ctr"/>
            <a:r>
              <a:rPr lang="en-GB" sz="15000" dirty="0"/>
              <a:t>Resident Engagement</a:t>
            </a:r>
          </a:p>
        </p:txBody>
      </p:sp>
      <p:pic>
        <p:nvPicPr>
          <p:cNvPr id="4" name="Picture 3">
            <a:extLst>
              <a:ext uri="{FF2B5EF4-FFF2-40B4-BE49-F238E27FC236}">
                <a16:creationId xmlns:a16="http://schemas.microsoft.com/office/drawing/2014/main" id="{9B0F1462-CA0E-3808-4496-DED74CE7242F}"/>
              </a:ext>
            </a:extLst>
          </p:cNvPr>
          <p:cNvPicPr>
            <a:picLocks noChangeAspect="1"/>
          </p:cNvPicPr>
          <p:nvPr/>
        </p:nvPicPr>
        <p:blipFill>
          <a:blip r:embed="rId3"/>
          <a:stretch>
            <a:fillRect/>
          </a:stretch>
        </p:blipFill>
        <p:spPr>
          <a:xfrm>
            <a:off x="11838498" y="5975892"/>
            <a:ext cx="9192702" cy="6128469"/>
          </a:xfrm>
          <a:prstGeom prst="rect">
            <a:avLst/>
          </a:prstGeom>
        </p:spPr>
      </p:pic>
    </p:spTree>
    <p:extLst>
      <p:ext uri="{BB962C8B-B14F-4D97-AF65-F5344CB8AC3E}">
        <p14:creationId xmlns:p14="http://schemas.microsoft.com/office/powerpoint/2010/main" val="37896941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Presentation Subtitle"/>
          <p:cNvSpPr txBox="1">
            <a:spLocks noGrp="1"/>
          </p:cNvSpPr>
          <p:nvPr>
            <p:ph type="subTitle" sz="quarter" idx="1"/>
          </p:nvPr>
        </p:nvSpPr>
        <p:spPr>
          <a:xfrm>
            <a:off x="1070714" y="7805204"/>
            <a:ext cx="21971001" cy="1763485"/>
          </a:xfrm>
          <a:prstGeom prst="rect">
            <a:avLst/>
          </a:prstGeom>
        </p:spPr>
        <p:txBody>
          <a:bodyPr>
            <a:normAutofit lnSpcReduction="10000"/>
          </a:bodyPr>
          <a:lstStyle/>
          <a:p>
            <a:pPr algn="ctr">
              <a:defRPr>
                <a:solidFill>
                  <a:srgbClr val="000000"/>
                </a:solidFill>
              </a:defRPr>
            </a:pPr>
            <a:r>
              <a:rPr lang="en-GB" dirty="0"/>
              <a:t>Thank you for joining the Leasehold Conference</a:t>
            </a:r>
          </a:p>
          <a:p>
            <a:pPr algn="ctr">
              <a:defRPr>
                <a:solidFill>
                  <a:srgbClr val="000000"/>
                </a:solidFill>
              </a:defRPr>
            </a:pPr>
            <a:r>
              <a:rPr lang="en-GB" dirty="0"/>
              <a:t> We will be starting at 10:15 am</a:t>
            </a:r>
            <a:endParaRPr dirty="0"/>
          </a:p>
        </p:txBody>
      </p:sp>
      <p:sp>
        <p:nvSpPr>
          <p:cNvPr id="155" name="Presentation Title"/>
          <p:cNvSpPr txBox="1">
            <a:spLocks noGrp="1"/>
          </p:cNvSpPr>
          <p:nvPr>
            <p:ph type="ctrTitle"/>
          </p:nvPr>
        </p:nvSpPr>
        <p:spPr>
          <a:xfrm>
            <a:off x="717810" y="4238880"/>
            <a:ext cx="21971004" cy="3051337"/>
          </a:xfrm>
          <a:prstGeom prst="rect">
            <a:avLst/>
          </a:prstGeom>
        </p:spPr>
        <p:txBody>
          <a:bodyPr>
            <a:normAutofit/>
          </a:bodyPr>
          <a:lstStyle>
            <a:lvl1pPr>
              <a:defRPr>
                <a:solidFill>
                  <a:schemeClr val="accent6">
                    <a:satOff val="-16844"/>
                    <a:lumOff val="-30747"/>
                  </a:schemeClr>
                </a:solidFill>
              </a:defRPr>
            </a:lvl1pPr>
          </a:lstStyle>
          <a:p>
            <a:pPr algn="ctr"/>
            <a:r>
              <a:rPr lang="en-GB" sz="18000" dirty="0"/>
              <a:t>Welcome</a:t>
            </a:r>
          </a:p>
        </p:txBody>
      </p:sp>
      <p:sp>
        <p:nvSpPr>
          <p:cNvPr id="3" name="Text Placeholder 2">
            <a:extLst>
              <a:ext uri="{FF2B5EF4-FFF2-40B4-BE49-F238E27FC236}">
                <a16:creationId xmlns:a16="http://schemas.microsoft.com/office/drawing/2014/main" id="{4268D49D-B089-224F-A89B-9DD2608F4981}"/>
              </a:ext>
            </a:extLst>
          </p:cNvPr>
          <p:cNvSpPr>
            <a:spLocks noGrp="1"/>
          </p:cNvSpPr>
          <p:nvPr>
            <p:ph type="body" sz="quarter" idx="21"/>
          </p:nvPr>
        </p:nvSpPr>
        <p:spPr/>
        <p:txBody>
          <a:bodyPr>
            <a:normAutofit lnSpcReduction="10000"/>
          </a:bodyPr>
          <a:lstStyle/>
          <a:p>
            <a:endParaRPr lang="en-GB"/>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ctrTitle"/>
          </p:nvPr>
        </p:nvSpPr>
        <p:spPr>
          <a:xfrm>
            <a:off x="5480149" y="5139158"/>
            <a:ext cx="13423702" cy="6551272"/>
          </a:xfrm>
          <a:prstGeom prst="rect">
            <a:avLst/>
          </a:prstGeom>
        </p:spPr>
        <p:txBody>
          <a:bodyPr lIns="101600" tIns="101600" rIns="101600" bIns="101600" anchor="t">
            <a:noAutofit/>
          </a:bodyPr>
          <a:lstStyle>
            <a:lvl1pPr>
              <a:defRPr>
                <a:solidFill>
                  <a:schemeClr val="accent6">
                    <a:satOff val="-16844"/>
                    <a:lumOff val="-30747"/>
                  </a:schemeClr>
                </a:solidFill>
              </a:defRPr>
            </a:lvl1pPr>
          </a:lstStyle>
          <a:p>
            <a:r>
              <a:rPr lang="en-GB" sz="4000" dirty="0">
                <a:solidFill>
                  <a:schemeClr val="bg2">
                    <a:lumMod val="10000"/>
                  </a:schemeClr>
                </a:solidFill>
              </a:rPr>
              <a:t>No tick box exercises </a:t>
            </a:r>
            <a:br>
              <a:rPr lang="en-GB" sz="4000" dirty="0">
                <a:solidFill>
                  <a:schemeClr val="bg2">
                    <a:lumMod val="10000"/>
                  </a:schemeClr>
                </a:solidFill>
              </a:rPr>
            </a:br>
            <a:r>
              <a:rPr lang="en-GB" sz="4000" b="0" dirty="0">
                <a:solidFill>
                  <a:schemeClr val="bg2">
                    <a:lumMod val="10000"/>
                  </a:schemeClr>
                </a:solidFill>
              </a:rPr>
              <a:t>You want to have a real influence over how and what we do. You want us to hear what you have to say and you want us to report back to you.</a:t>
            </a:r>
            <a:br>
              <a:rPr lang="en-GB" sz="4000" b="0" dirty="0">
                <a:solidFill>
                  <a:schemeClr val="bg2">
                    <a:lumMod val="10000"/>
                  </a:schemeClr>
                </a:solidFill>
              </a:rPr>
            </a:br>
            <a:br>
              <a:rPr lang="en-GB" sz="4000" b="0" dirty="0">
                <a:solidFill>
                  <a:schemeClr val="bg2">
                    <a:lumMod val="10000"/>
                  </a:schemeClr>
                </a:solidFill>
              </a:rPr>
            </a:br>
            <a:r>
              <a:rPr lang="en-GB" sz="4000" dirty="0">
                <a:solidFill>
                  <a:schemeClr val="bg2">
                    <a:lumMod val="10000"/>
                  </a:schemeClr>
                </a:solidFill>
              </a:rPr>
              <a:t>A range of options for engaging and communication </a:t>
            </a:r>
            <a:br>
              <a:rPr lang="en-GB" sz="4000" b="0" dirty="0">
                <a:solidFill>
                  <a:schemeClr val="bg2">
                    <a:lumMod val="10000"/>
                  </a:schemeClr>
                </a:solidFill>
              </a:rPr>
            </a:br>
            <a:r>
              <a:rPr lang="en-GB" sz="4000" b="0" dirty="0">
                <a:solidFill>
                  <a:schemeClr val="bg2">
                    <a:lumMod val="10000"/>
                  </a:schemeClr>
                </a:solidFill>
              </a:rPr>
              <a:t>Not a one size fits all approach. </a:t>
            </a:r>
            <a:br>
              <a:rPr lang="en-GB" sz="4000" dirty="0">
                <a:solidFill>
                  <a:schemeClr val="bg2">
                    <a:lumMod val="10000"/>
                  </a:schemeClr>
                </a:solidFill>
              </a:rPr>
            </a:br>
            <a:br>
              <a:rPr lang="en-GB" sz="4000" dirty="0">
                <a:solidFill>
                  <a:schemeClr val="bg2">
                    <a:lumMod val="10000"/>
                  </a:schemeClr>
                </a:solidFill>
              </a:rPr>
            </a:br>
            <a:r>
              <a:rPr lang="en-GB" sz="4000" dirty="0">
                <a:solidFill>
                  <a:schemeClr val="bg2">
                    <a:lumMod val="10000"/>
                  </a:schemeClr>
                </a:solidFill>
              </a:rPr>
              <a:t>We should be open, honest, accessible and accountable</a:t>
            </a:r>
            <a:br>
              <a:rPr lang="en-GB" sz="4000" dirty="0">
                <a:solidFill>
                  <a:schemeClr val="bg2">
                    <a:lumMod val="10000"/>
                  </a:schemeClr>
                </a:solidFill>
              </a:rPr>
            </a:br>
            <a:r>
              <a:rPr lang="en-GB" sz="4000" b="0" dirty="0">
                <a:solidFill>
                  <a:schemeClr val="bg2">
                    <a:lumMod val="10000"/>
                  </a:schemeClr>
                </a:solidFill>
              </a:rPr>
              <a:t>If we aren't able to do something, we should tell you. If things change, we should tell you why.</a:t>
            </a:r>
          </a:p>
          <a:p>
            <a:endParaRPr lang="en-GB" sz="4000" dirty="0"/>
          </a:p>
        </p:txBody>
      </p:sp>
      <p:sp>
        <p:nvSpPr>
          <p:cNvPr id="2" name="Presentation Title">
            <a:extLst>
              <a:ext uri="{FF2B5EF4-FFF2-40B4-BE49-F238E27FC236}">
                <a16:creationId xmlns:a16="http://schemas.microsoft.com/office/drawing/2014/main" id="{722F48B1-B507-6F5A-C767-B9D7EDF9837C}"/>
              </a:ext>
            </a:extLst>
          </p:cNvPr>
          <p:cNvSpPr txBox="1">
            <a:spLocks/>
          </p:cNvSpPr>
          <p:nvPr/>
        </p:nvSpPr>
        <p:spPr>
          <a:xfrm>
            <a:off x="5480148" y="2606247"/>
            <a:ext cx="14028516" cy="22885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b">
            <a:normAutofit lnSpcReduction="10000"/>
          </a:bodyPr>
          <a:lstStyle>
            <a:lvl1pPr marL="0" marR="0" indent="0" algn="l" defTabSz="914377" rtl="0" latinLnBrk="0">
              <a:lnSpc>
                <a:spcPct val="80000"/>
              </a:lnSpc>
              <a:spcBef>
                <a:spcPts val="0"/>
              </a:spcBef>
              <a:spcAft>
                <a:spcPts val="0"/>
              </a:spcAft>
              <a:buClrTx/>
              <a:buSzTx/>
              <a:buFontTx/>
              <a:buNone/>
              <a:tabLst/>
              <a:defRPr sz="4350" b="1" i="0" u="none" strike="noStrike" cap="none" spc="-87" baseline="0">
                <a:solidFill>
                  <a:schemeClr val="accent6">
                    <a:satOff val="-16844"/>
                    <a:lumOff val="-30747"/>
                  </a:schemeClr>
                </a:solidFill>
                <a:uFillTx/>
                <a:latin typeface="+mn-lt"/>
                <a:ea typeface="+mn-ea"/>
                <a:cs typeface="+mn-cs"/>
                <a:sym typeface="Helvetica Neue"/>
              </a:defRPr>
            </a:lvl1pPr>
            <a:lvl2pPr marL="0" marR="0" indent="171450" algn="l" defTabSz="914377" rtl="0" latinLnBrk="0">
              <a:lnSpc>
                <a:spcPct val="80000"/>
              </a:lnSpc>
              <a:spcBef>
                <a:spcPts val="0"/>
              </a:spcBef>
              <a:spcAft>
                <a:spcPts val="0"/>
              </a:spcAft>
              <a:buClrTx/>
              <a:buSzTx/>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2pPr>
            <a:lvl3pPr marL="0" marR="0" indent="342900" algn="l" defTabSz="914377" rtl="0" latinLnBrk="0">
              <a:lnSpc>
                <a:spcPct val="80000"/>
              </a:lnSpc>
              <a:spcBef>
                <a:spcPts val="0"/>
              </a:spcBef>
              <a:spcAft>
                <a:spcPts val="0"/>
              </a:spcAft>
              <a:buClrTx/>
              <a:buSzTx/>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3pPr>
            <a:lvl4pPr marL="0" marR="0" indent="514350" algn="l" defTabSz="914377" rtl="0" latinLnBrk="0">
              <a:lnSpc>
                <a:spcPct val="80000"/>
              </a:lnSpc>
              <a:spcBef>
                <a:spcPts val="0"/>
              </a:spcBef>
              <a:spcAft>
                <a:spcPts val="0"/>
              </a:spcAft>
              <a:buClrTx/>
              <a:buSzTx/>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4pPr>
            <a:lvl5pPr marL="0" marR="0" indent="685800" algn="l" defTabSz="914377" rtl="0" latinLnBrk="0">
              <a:lnSpc>
                <a:spcPct val="80000"/>
              </a:lnSpc>
              <a:spcBef>
                <a:spcPts val="0"/>
              </a:spcBef>
              <a:spcAft>
                <a:spcPts val="0"/>
              </a:spcAft>
              <a:buClrTx/>
              <a:buSzTx/>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5pPr>
            <a:lvl6pPr marL="0" marR="0" indent="857250" algn="l" defTabSz="914377" rtl="0" latinLnBrk="0">
              <a:lnSpc>
                <a:spcPct val="80000"/>
              </a:lnSpc>
              <a:spcBef>
                <a:spcPts val="0"/>
              </a:spcBef>
              <a:spcAft>
                <a:spcPts val="0"/>
              </a:spcAft>
              <a:buClrTx/>
              <a:buSzTx/>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6pPr>
            <a:lvl7pPr marL="0" marR="0" indent="1028700" algn="l" defTabSz="914377" rtl="0" latinLnBrk="0">
              <a:lnSpc>
                <a:spcPct val="80000"/>
              </a:lnSpc>
              <a:spcBef>
                <a:spcPts val="0"/>
              </a:spcBef>
              <a:spcAft>
                <a:spcPts val="0"/>
              </a:spcAft>
              <a:buClrTx/>
              <a:buSzTx/>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7pPr>
            <a:lvl8pPr marL="0" marR="0" indent="1200150" algn="l" defTabSz="914377" rtl="0" latinLnBrk="0">
              <a:lnSpc>
                <a:spcPct val="80000"/>
              </a:lnSpc>
              <a:spcBef>
                <a:spcPts val="0"/>
              </a:spcBef>
              <a:spcAft>
                <a:spcPts val="0"/>
              </a:spcAft>
              <a:buClrTx/>
              <a:buSzTx/>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8pPr>
            <a:lvl9pPr marL="0" marR="0" indent="1371600" algn="l" defTabSz="914377" rtl="0" latinLnBrk="0">
              <a:lnSpc>
                <a:spcPct val="80000"/>
              </a:lnSpc>
              <a:spcBef>
                <a:spcPts val="0"/>
              </a:spcBef>
              <a:spcAft>
                <a:spcPts val="0"/>
              </a:spcAft>
              <a:buClrTx/>
              <a:buSzTx/>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9pPr>
          </a:lstStyle>
          <a:p>
            <a:pPr defTabSz="1828754" hangingPunct="1"/>
            <a:r>
              <a:rPr lang="en-GB" sz="8700" spc="-174" dirty="0">
                <a:solidFill>
                  <a:srgbClr val="FF42A1">
                    <a:satOff val="-16844"/>
                    <a:lumOff val="-30747"/>
                  </a:srgbClr>
                </a:solidFill>
                <a:latin typeface="Helvetica Neue"/>
              </a:rPr>
              <a:t>What we hear from WCC Residents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9C085A6E-2E14-F326-10BC-17B46AE4288B}"/>
              </a:ext>
            </a:extLst>
          </p:cNvPr>
          <p:cNvGraphicFramePr>
            <a:graphicFrameLocks/>
          </p:cNvGraphicFramePr>
          <p:nvPr/>
        </p:nvGraphicFramePr>
        <p:xfrm>
          <a:off x="4127103" y="2393504"/>
          <a:ext cx="15697746" cy="9217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47985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ctrTitle"/>
          </p:nvPr>
        </p:nvSpPr>
        <p:spPr>
          <a:xfrm>
            <a:off x="5135216" y="4468040"/>
            <a:ext cx="13186196" cy="5805796"/>
          </a:xfrm>
          <a:prstGeom prst="rect">
            <a:avLst/>
          </a:prstGeom>
        </p:spPr>
        <p:txBody>
          <a:bodyPr>
            <a:noAutofit/>
          </a:bodyPr>
          <a:lstStyle>
            <a:lvl1pPr>
              <a:defRPr>
                <a:solidFill>
                  <a:schemeClr val="accent6">
                    <a:satOff val="-16844"/>
                    <a:lumOff val="-30747"/>
                  </a:schemeClr>
                </a:solidFill>
              </a:defRPr>
            </a:lvl1pPr>
          </a:lstStyle>
          <a:p>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3200">
                <a:latin typeface="Arial"/>
                <a:cs typeface="Arial"/>
              </a:rPr>
            </a:br>
            <a:endParaRPr lang="en-GB" sz="3200" b="0">
              <a:ea typeface="+mn-lt"/>
              <a:cs typeface="+mn-lt"/>
            </a:endParaRPr>
          </a:p>
          <a:p>
            <a:br>
              <a:rPr lang="en-GB" sz="3200" b="0">
                <a:latin typeface="Arial"/>
                <a:cs typeface="Arial"/>
              </a:rPr>
            </a:br>
            <a:br>
              <a:rPr lang="en-GB" sz="3200">
                <a:latin typeface="Arial"/>
                <a:cs typeface="Arial"/>
              </a:rPr>
            </a:br>
            <a:endParaRPr lang="en-GB" sz="3200">
              <a:latin typeface="Arial"/>
              <a:cs typeface="Arial"/>
            </a:endParaRPr>
          </a:p>
          <a:p>
            <a:br>
              <a:rPr lang="en-US"/>
            </a:br>
            <a:endParaRPr lang="en-GB" sz="10800"/>
          </a:p>
        </p:txBody>
      </p:sp>
      <p:sp>
        <p:nvSpPr>
          <p:cNvPr id="2" name="TextBox 1">
            <a:extLst>
              <a:ext uri="{FF2B5EF4-FFF2-40B4-BE49-F238E27FC236}">
                <a16:creationId xmlns:a16="http://schemas.microsoft.com/office/drawing/2014/main" id="{AF1EF4B1-0931-83A5-9F29-2EF5318D51D5}"/>
              </a:ext>
            </a:extLst>
          </p:cNvPr>
          <p:cNvSpPr txBox="1"/>
          <p:nvPr/>
        </p:nvSpPr>
        <p:spPr>
          <a:xfrm>
            <a:off x="4627420" y="3154424"/>
            <a:ext cx="14844152" cy="7407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fromWordArt="0" anchor="ctr" anchorCtr="0" forceAA="0" compatLnSpc="1">
            <a:prstTxWarp prst="textNoShape">
              <a:avLst/>
            </a:prstTxWarp>
            <a:spAutoFit/>
          </a:bodyPr>
          <a:lstStyle/>
          <a:p>
            <a:pPr algn="l" defTabSz="4876676"/>
            <a:r>
              <a:rPr lang="en-GB" sz="3600" b="1" kern="1200">
                <a:solidFill>
                  <a:srgbClr val="960E52"/>
                </a:solidFill>
                <a:latin typeface="Arial"/>
                <a:cs typeface="Segoe UI"/>
              </a:rPr>
              <a:t>Community Thursdays </a:t>
            </a:r>
            <a:r>
              <a:rPr lang="en-GB" sz="3600" kern="1200">
                <a:latin typeface="Arial"/>
                <a:cs typeface="Segoe UI"/>
              </a:rPr>
              <a:t>​</a:t>
            </a:r>
            <a:br>
              <a:rPr lang="en-GB" sz="3600" kern="1200">
                <a:latin typeface="Arial"/>
                <a:cs typeface="Segoe UI"/>
              </a:rPr>
            </a:br>
            <a:r>
              <a:rPr lang="en-GB" sz="3600" kern="1200">
                <a:latin typeface="Arial"/>
                <a:cs typeface="Segoe UI"/>
              </a:rPr>
              <a:t>​</a:t>
            </a:r>
            <a:br>
              <a:rPr lang="en-GB" sz="3600" kern="1200">
                <a:latin typeface="Arial"/>
                <a:cs typeface="Segoe UI"/>
              </a:rPr>
            </a:br>
            <a:r>
              <a:rPr lang="en-GB" sz="3600" kern="1200">
                <a:solidFill>
                  <a:srgbClr val="960E52"/>
                </a:solidFill>
                <a:latin typeface="Arial"/>
                <a:cs typeface="Segoe UI"/>
              </a:rPr>
              <a:t>18 Community Thursdays</a:t>
            </a:r>
            <a:r>
              <a:rPr lang="en-GB" sz="3600" kern="1200">
                <a:latin typeface="Arial"/>
                <a:cs typeface="Segoe UI"/>
              </a:rPr>
              <a:t>​</a:t>
            </a:r>
            <a:br>
              <a:rPr lang="en-GB" sz="3600" kern="1200">
                <a:latin typeface="Arial"/>
                <a:cs typeface="Segoe UI"/>
              </a:rPr>
            </a:br>
            <a:r>
              <a:rPr lang="en-GB" sz="3600" kern="1200">
                <a:latin typeface="Helvetica Neue"/>
                <a:cs typeface="Segoe UI"/>
              </a:rPr>
              <a:t>​</a:t>
            </a:r>
          </a:p>
          <a:p>
            <a:pPr algn="l" defTabSz="4876676">
              <a:buFontTx/>
              <a:buChar char="•"/>
            </a:pPr>
            <a:r>
              <a:rPr lang="en-GB" sz="3600" kern="1200">
                <a:solidFill>
                  <a:srgbClr val="960E52"/>
                </a:solidFill>
                <a:latin typeface="Arial"/>
                <a:cs typeface="Arial"/>
              </a:rPr>
              <a:t>65 estates visited across 17 wards</a:t>
            </a:r>
            <a:r>
              <a:rPr lang="en-GB" sz="3600" kern="1200">
                <a:latin typeface="Arial"/>
                <a:cs typeface="Arial"/>
              </a:rPr>
              <a:t>​</a:t>
            </a:r>
            <a:br>
              <a:rPr lang="en-GB" sz="3600" kern="1200">
                <a:latin typeface="Arial"/>
                <a:cs typeface="Arial"/>
              </a:rPr>
            </a:br>
            <a:r>
              <a:rPr lang="en-GB" sz="3600" kern="1200">
                <a:latin typeface="Helvetica Neue"/>
                <a:cs typeface="Arial"/>
              </a:rPr>
              <a:t>​</a:t>
            </a:r>
          </a:p>
          <a:p>
            <a:pPr algn="l" defTabSz="4876676">
              <a:buFontTx/>
              <a:buChar char="•"/>
            </a:pPr>
            <a:r>
              <a:rPr lang="en-GB" sz="3600" kern="1200">
                <a:solidFill>
                  <a:srgbClr val="960E52"/>
                </a:solidFill>
                <a:latin typeface="Arial"/>
                <a:cs typeface="Arial"/>
              </a:rPr>
              <a:t>178 different members of staff have taken part</a:t>
            </a:r>
            <a:r>
              <a:rPr lang="en-GB" sz="3600" kern="1200">
                <a:latin typeface="Arial"/>
                <a:cs typeface="Arial"/>
              </a:rPr>
              <a:t>​</a:t>
            </a:r>
            <a:br>
              <a:rPr lang="en-GB" sz="3600" kern="1200">
                <a:latin typeface="Arial"/>
                <a:cs typeface="Arial"/>
              </a:rPr>
            </a:br>
            <a:r>
              <a:rPr lang="en-GB" sz="3600" kern="1200">
                <a:latin typeface="Helvetica Neue"/>
                <a:cs typeface="Arial"/>
              </a:rPr>
              <a:t>​</a:t>
            </a:r>
          </a:p>
          <a:p>
            <a:pPr algn="l" defTabSz="4876676">
              <a:buFontTx/>
              <a:buChar char="•"/>
            </a:pPr>
            <a:r>
              <a:rPr lang="en-GB" sz="3600" kern="1200">
                <a:solidFill>
                  <a:srgbClr val="960E52"/>
                </a:solidFill>
                <a:latin typeface="Arial"/>
                <a:cs typeface="Arial"/>
              </a:rPr>
              <a:t>12 different councillors have joined us</a:t>
            </a:r>
            <a:r>
              <a:rPr lang="en-GB" sz="3600" kern="1200">
                <a:latin typeface="Arial"/>
                <a:cs typeface="Arial"/>
              </a:rPr>
              <a:t>​</a:t>
            </a:r>
            <a:br>
              <a:rPr lang="en-GB" sz="3600" kern="1200">
                <a:latin typeface="Arial"/>
                <a:cs typeface="Arial"/>
              </a:rPr>
            </a:br>
            <a:r>
              <a:rPr lang="en-GB" sz="3600" kern="1200">
                <a:latin typeface="Helvetica Neue"/>
                <a:cs typeface="Arial"/>
              </a:rPr>
              <a:t>​</a:t>
            </a:r>
          </a:p>
          <a:p>
            <a:pPr algn="l" defTabSz="4876676">
              <a:buFontTx/>
              <a:buChar char="•"/>
            </a:pPr>
            <a:r>
              <a:rPr lang="en-GB" sz="3600" kern="1200">
                <a:solidFill>
                  <a:srgbClr val="960E52"/>
                </a:solidFill>
                <a:latin typeface="Arial"/>
                <a:cs typeface="Arial"/>
              </a:rPr>
              <a:t>Over 5000 doors knocked</a:t>
            </a:r>
            <a:r>
              <a:rPr lang="en-US" sz="3600" kern="1200">
                <a:latin typeface="Arial"/>
                <a:cs typeface="Arial"/>
              </a:rPr>
              <a:t>​</a:t>
            </a:r>
            <a:br>
              <a:rPr lang="en-US" sz="3600" kern="1200">
                <a:latin typeface="Arial"/>
                <a:cs typeface="Arial"/>
              </a:rPr>
            </a:br>
            <a:r>
              <a:rPr lang="en-US" sz="3600" kern="1200">
                <a:latin typeface="Helvetica Neue"/>
                <a:cs typeface="Arial"/>
              </a:rPr>
              <a:t>​</a:t>
            </a:r>
          </a:p>
          <a:p>
            <a:pPr algn="l" defTabSz="4876676">
              <a:buFontTx/>
              <a:buChar char="•"/>
            </a:pPr>
            <a:r>
              <a:rPr lang="en-GB" sz="3600" kern="1200">
                <a:solidFill>
                  <a:srgbClr val="960E52"/>
                </a:solidFill>
                <a:latin typeface="Arial"/>
                <a:cs typeface="Arial"/>
              </a:rPr>
              <a:t>2 homeless schemes visited</a:t>
            </a:r>
          </a:p>
        </p:txBody>
      </p:sp>
      <p:pic>
        <p:nvPicPr>
          <p:cNvPr id="5" name="Graphic 4" descr="Door Open with solid fill">
            <a:extLst>
              <a:ext uri="{FF2B5EF4-FFF2-40B4-BE49-F238E27FC236}">
                <a16:creationId xmlns:a16="http://schemas.microsoft.com/office/drawing/2014/main" id="{A30FAE43-3039-41E2-8872-D3C0E4B657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91510" y="3154424"/>
            <a:ext cx="7407156" cy="7407156"/>
          </a:xfrm>
          <a:prstGeom prst="rect">
            <a:avLst/>
          </a:prstGeom>
        </p:spPr>
      </p:pic>
    </p:spTree>
    <p:extLst>
      <p:ext uri="{BB962C8B-B14F-4D97-AF65-F5344CB8AC3E}">
        <p14:creationId xmlns:p14="http://schemas.microsoft.com/office/powerpoint/2010/main" val="10080992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ctrTitle"/>
          </p:nvPr>
        </p:nvSpPr>
        <p:spPr>
          <a:xfrm>
            <a:off x="5135216" y="4468040"/>
            <a:ext cx="13186196" cy="5805796"/>
          </a:xfrm>
          <a:prstGeom prst="rect">
            <a:avLst/>
          </a:prstGeom>
        </p:spPr>
        <p:txBody>
          <a:bodyPr>
            <a:noAutofit/>
          </a:bodyPr>
          <a:lstStyle>
            <a:lvl1pPr>
              <a:defRPr>
                <a:solidFill>
                  <a:schemeClr val="accent6">
                    <a:satOff val="-16844"/>
                    <a:lumOff val="-30747"/>
                  </a:schemeClr>
                </a:solidFill>
              </a:defRPr>
            </a:lvl1pPr>
          </a:lstStyle>
          <a:p>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2400" dirty="0">
                <a:latin typeface="Arial"/>
              </a:rPr>
            </a:br>
            <a:br>
              <a:rPr lang="en-GB" sz="3200" dirty="0">
                <a:latin typeface="Arial"/>
                <a:cs typeface="Arial"/>
              </a:rPr>
            </a:br>
            <a:endParaRPr lang="en-GB" sz="3200" b="0" dirty="0">
              <a:ea typeface="+mn-lt"/>
              <a:cs typeface="+mn-lt"/>
            </a:endParaRPr>
          </a:p>
          <a:p>
            <a:br>
              <a:rPr lang="en-GB" sz="3200" b="0" dirty="0">
                <a:latin typeface="Arial"/>
                <a:cs typeface="Arial"/>
              </a:rPr>
            </a:br>
            <a:br>
              <a:rPr lang="en-GB" sz="3200" dirty="0">
                <a:latin typeface="Arial"/>
                <a:cs typeface="Arial"/>
              </a:rPr>
            </a:br>
            <a:endParaRPr lang="en-GB" sz="3200" dirty="0">
              <a:latin typeface="Arial"/>
              <a:cs typeface="Arial"/>
            </a:endParaRPr>
          </a:p>
          <a:p>
            <a:br>
              <a:rPr lang="en-US" dirty="0"/>
            </a:br>
            <a:endParaRPr lang="en-GB" sz="10800" dirty="0"/>
          </a:p>
        </p:txBody>
      </p:sp>
      <p:sp>
        <p:nvSpPr>
          <p:cNvPr id="3" name="Content Placeholder 3">
            <a:extLst>
              <a:ext uri="{FF2B5EF4-FFF2-40B4-BE49-F238E27FC236}">
                <a16:creationId xmlns:a16="http://schemas.microsoft.com/office/drawing/2014/main" id="{8B329C0C-F7CE-ADCB-BDF3-3E7CA1E2AEF9}"/>
              </a:ext>
            </a:extLst>
          </p:cNvPr>
          <p:cNvSpPr txBox="1">
            <a:spLocks/>
          </p:cNvSpPr>
          <p:nvPr/>
        </p:nvSpPr>
        <p:spPr>
          <a:xfrm>
            <a:off x="4100456" y="3726227"/>
            <a:ext cx="16775724" cy="3131774"/>
          </a:xfrm>
          <a:prstGeom prst="rect">
            <a:avLst/>
          </a:prstGeom>
        </p:spPr>
        <p:txBody>
          <a:bodyPr vert="horz" lIns="0" tIns="0" rIns="0" bIns="0" rtlCol="0">
            <a:normAutofit/>
          </a:bodyPr>
          <a:lstStyle>
            <a:lvl1pPr marL="174313" indent="-174313" algn="l" defTabSz="697253" rtl="0" eaLnBrk="1" latinLnBrk="0" hangingPunct="1">
              <a:lnSpc>
                <a:spcPts val="2300"/>
              </a:lnSpc>
              <a:spcBef>
                <a:spcPts val="0"/>
              </a:spcBef>
              <a:buFont typeface="Arial" panose="020B0604020202020204" pitchFamily="34" charset="0"/>
              <a:buChar char="•"/>
              <a:defRPr sz="1800" kern="1200">
                <a:solidFill>
                  <a:schemeClr val="tx1"/>
                </a:solidFill>
                <a:latin typeface="+mn-lt"/>
                <a:ea typeface="+mn-ea"/>
                <a:cs typeface="+mn-cs"/>
              </a:defRPr>
            </a:lvl1pPr>
            <a:lvl2pPr marL="522940" indent="-174313" algn="l" defTabSz="697253" rtl="0" eaLnBrk="1" latinLnBrk="0" hangingPunct="1">
              <a:lnSpc>
                <a:spcPts val="2300"/>
              </a:lnSpc>
              <a:spcBef>
                <a:spcPts val="0"/>
              </a:spcBef>
              <a:buFont typeface="Arial" panose="020B0604020202020204" pitchFamily="34" charset="0"/>
              <a:buChar char="•"/>
              <a:defRPr sz="1800" kern="1200">
                <a:solidFill>
                  <a:schemeClr val="tx1"/>
                </a:solidFill>
                <a:latin typeface="+mn-lt"/>
                <a:ea typeface="+mn-ea"/>
                <a:cs typeface="+mn-cs"/>
              </a:defRPr>
            </a:lvl2pPr>
            <a:lvl3pPr marL="871566" indent="-174313" algn="l" defTabSz="697253" rtl="0" eaLnBrk="1" latinLnBrk="0" hangingPunct="1">
              <a:lnSpc>
                <a:spcPts val="2300"/>
              </a:lnSpc>
              <a:spcBef>
                <a:spcPts val="0"/>
              </a:spcBef>
              <a:buFont typeface="Arial" panose="020B0604020202020204" pitchFamily="34" charset="0"/>
              <a:buChar char="•"/>
              <a:defRPr sz="1800" kern="1200">
                <a:solidFill>
                  <a:schemeClr val="tx1"/>
                </a:solidFill>
                <a:latin typeface="+mn-lt"/>
                <a:ea typeface="+mn-ea"/>
                <a:cs typeface="+mn-cs"/>
              </a:defRPr>
            </a:lvl3pPr>
            <a:lvl4pPr marL="1220193" indent="-174313" algn="l" defTabSz="697253" rtl="0" eaLnBrk="1" latinLnBrk="0" hangingPunct="1">
              <a:lnSpc>
                <a:spcPts val="2300"/>
              </a:lnSpc>
              <a:spcBef>
                <a:spcPts val="0"/>
              </a:spcBef>
              <a:buFont typeface="Arial" panose="020B0604020202020204" pitchFamily="34" charset="0"/>
              <a:buChar char="•"/>
              <a:defRPr sz="1800" kern="1200">
                <a:solidFill>
                  <a:schemeClr val="tx1"/>
                </a:solidFill>
                <a:latin typeface="+mn-lt"/>
                <a:ea typeface="+mn-ea"/>
                <a:cs typeface="+mn-cs"/>
              </a:defRPr>
            </a:lvl4pPr>
            <a:lvl5pPr marL="1568819" indent="-174313" algn="l" defTabSz="697253" rtl="0" eaLnBrk="1" latinLnBrk="0" hangingPunct="1">
              <a:lnSpc>
                <a:spcPts val="2300"/>
              </a:lnSpc>
              <a:spcBef>
                <a:spcPts val="0"/>
              </a:spcBef>
              <a:buFont typeface="Arial" panose="020B0604020202020204" pitchFamily="34" charset="0"/>
              <a:buChar char="•"/>
              <a:defRPr sz="1800" kern="1200">
                <a:solidFill>
                  <a:schemeClr val="tx1"/>
                </a:solidFill>
                <a:latin typeface="+mn-lt"/>
                <a:ea typeface="+mn-ea"/>
                <a:cs typeface="+mn-cs"/>
              </a:defRPr>
            </a:lvl5pPr>
            <a:lvl6pPr marL="1917445" indent="-174313" algn="l" defTabSz="697253" rtl="0" eaLnBrk="1" latinLnBrk="0" hangingPunct="1">
              <a:lnSpc>
                <a:spcPct val="90000"/>
              </a:lnSpc>
              <a:spcBef>
                <a:spcPts val="381"/>
              </a:spcBef>
              <a:buFont typeface="Arial" panose="020B0604020202020204" pitchFamily="34" charset="0"/>
              <a:buChar char="•"/>
              <a:defRPr sz="1373" kern="1200">
                <a:solidFill>
                  <a:schemeClr val="tx1"/>
                </a:solidFill>
                <a:latin typeface="+mn-lt"/>
                <a:ea typeface="+mn-ea"/>
                <a:cs typeface="+mn-cs"/>
              </a:defRPr>
            </a:lvl6pPr>
            <a:lvl7pPr marL="2266072" indent="-174313" algn="l" defTabSz="697253" rtl="0" eaLnBrk="1" latinLnBrk="0" hangingPunct="1">
              <a:lnSpc>
                <a:spcPct val="90000"/>
              </a:lnSpc>
              <a:spcBef>
                <a:spcPts val="381"/>
              </a:spcBef>
              <a:buFont typeface="Arial" panose="020B0604020202020204" pitchFamily="34" charset="0"/>
              <a:buChar char="•"/>
              <a:defRPr sz="1373" kern="1200">
                <a:solidFill>
                  <a:schemeClr val="tx1"/>
                </a:solidFill>
                <a:latin typeface="+mn-lt"/>
                <a:ea typeface="+mn-ea"/>
                <a:cs typeface="+mn-cs"/>
              </a:defRPr>
            </a:lvl7pPr>
            <a:lvl8pPr marL="2614698" indent="-174313" algn="l" defTabSz="697253" rtl="0" eaLnBrk="1" latinLnBrk="0" hangingPunct="1">
              <a:lnSpc>
                <a:spcPct val="90000"/>
              </a:lnSpc>
              <a:spcBef>
                <a:spcPts val="381"/>
              </a:spcBef>
              <a:buFont typeface="Arial" panose="020B0604020202020204" pitchFamily="34" charset="0"/>
              <a:buChar char="•"/>
              <a:defRPr sz="1373" kern="1200">
                <a:solidFill>
                  <a:schemeClr val="tx1"/>
                </a:solidFill>
                <a:latin typeface="+mn-lt"/>
                <a:ea typeface="+mn-ea"/>
                <a:cs typeface="+mn-cs"/>
              </a:defRPr>
            </a:lvl8pPr>
            <a:lvl9pPr marL="2963325" indent="-174313" algn="l" defTabSz="697253" rtl="0" eaLnBrk="1" latinLnBrk="0" hangingPunct="1">
              <a:lnSpc>
                <a:spcPct val="90000"/>
              </a:lnSpc>
              <a:spcBef>
                <a:spcPts val="381"/>
              </a:spcBef>
              <a:buFont typeface="Arial" panose="020B0604020202020204" pitchFamily="34" charset="0"/>
              <a:buChar char="•"/>
              <a:defRPr sz="1373" kern="1200">
                <a:solidFill>
                  <a:schemeClr val="tx1"/>
                </a:solidFill>
                <a:latin typeface="+mn-lt"/>
                <a:ea typeface="+mn-ea"/>
                <a:cs typeface="+mn-cs"/>
              </a:defRPr>
            </a:lvl9pPr>
          </a:lstStyle>
          <a:p>
            <a:pPr marL="0" indent="0" defTabSz="1394506">
              <a:lnSpc>
                <a:spcPts val="4600"/>
              </a:lnSpc>
              <a:buNone/>
              <a:defRPr/>
            </a:pPr>
            <a:r>
              <a:rPr lang="en-GB" sz="3600" dirty="0">
                <a:solidFill>
                  <a:sysClr val="windowText" lastClr="000000"/>
                </a:solidFill>
                <a:latin typeface="Arial" panose="020B0604020202020204"/>
              </a:rPr>
              <a:t>The Advocacy Service is made up of two teams. In total 10 Resident Advocates including one Youth Advocate. </a:t>
            </a:r>
          </a:p>
          <a:p>
            <a:pPr marL="0" indent="0" defTabSz="1394506">
              <a:lnSpc>
                <a:spcPts val="4600"/>
              </a:lnSpc>
              <a:buNone/>
              <a:defRPr/>
            </a:pPr>
            <a:endParaRPr lang="en-GB" sz="3600" dirty="0">
              <a:solidFill>
                <a:sysClr val="windowText" lastClr="000000"/>
              </a:solidFill>
              <a:latin typeface="Arial" panose="020B0604020202020204"/>
            </a:endParaRPr>
          </a:p>
          <a:p>
            <a:pPr marL="0" indent="0" defTabSz="1394506">
              <a:lnSpc>
                <a:spcPts val="4600"/>
              </a:lnSpc>
              <a:buNone/>
              <a:defRPr/>
            </a:pPr>
            <a:r>
              <a:rPr lang="en-GB" sz="3600" dirty="0">
                <a:solidFill>
                  <a:sysClr val="windowText" lastClr="000000"/>
                </a:solidFill>
                <a:latin typeface="Arial" panose="020B0604020202020204"/>
              </a:rPr>
              <a:t>The Resident Engagement &amp; Advocacy Service Manager is Sarah McCarthy.</a:t>
            </a:r>
          </a:p>
          <a:p>
            <a:pPr marL="0" indent="0" defTabSz="1394506">
              <a:lnSpc>
                <a:spcPts val="4600"/>
              </a:lnSpc>
              <a:buNone/>
              <a:defRPr/>
            </a:pPr>
            <a:endParaRPr lang="en-GB" sz="3600" dirty="0">
              <a:solidFill>
                <a:sysClr val="windowText" lastClr="000000"/>
              </a:solidFill>
              <a:latin typeface="Arial" panose="020B0604020202020204"/>
            </a:endParaRPr>
          </a:p>
        </p:txBody>
      </p:sp>
      <p:pic>
        <p:nvPicPr>
          <p:cNvPr id="4" name="Picture 3" descr="A picture containing person, wall, indoor, red&#10;&#10;Description automatically generated">
            <a:extLst>
              <a:ext uri="{FF2B5EF4-FFF2-40B4-BE49-F238E27FC236}">
                <a16:creationId xmlns:a16="http://schemas.microsoft.com/office/drawing/2014/main" id="{520E0FC4-3BF0-C4AD-0DAF-D5B03BF3EF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185" y="6858001"/>
            <a:ext cx="3937346" cy="3841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60973C1D-56FA-14CF-28ED-1F93D3147DD3}"/>
              </a:ext>
            </a:extLst>
          </p:cNvPr>
          <p:cNvSpPr txBox="1"/>
          <p:nvPr/>
        </p:nvSpPr>
        <p:spPr>
          <a:xfrm>
            <a:off x="10519644" y="6991577"/>
            <a:ext cx="9658888" cy="3416320"/>
          </a:xfrm>
          <a:prstGeom prst="rect">
            <a:avLst/>
          </a:prstGeom>
          <a:noFill/>
        </p:spPr>
        <p:txBody>
          <a:bodyPr wrap="square" rtlCol="0">
            <a:spAutoFit/>
          </a:bodyPr>
          <a:lstStyle/>
          <a:p>
            <a:pPr algn="l" defTabSz="1862632" hangingPunct="1"/>
            <a:r>
              <a:rPr lang="en-GB" sz="3600" b="1" kern="1200" dirty="0">
                <a:solidFill>
                  <a:srgbClr val="0070C0"/>
                </a:solidFill>
                <a:latin typeface="Arial" panose="020B0604020202020204"/>
              </a:rPr>
              <a:t>Sarah McCarthy</a:t>
            </a:r>
          </a:p>
          <a:p>
            <a:pPr algn="l" defTabSz="1862632" hangingPunct="1"/>
            <a:r>
              <a:rPr lang="en-GB" sz="3600" kern="1200" dirty="0">
                <a:solidFill>
                  <a:prstClr val="black"/>
                </a:solidFill>
                <a:latin typeface="Arial" panose="020B0604020202020204"/>
              </a:rPr>
              <a:t>over 20 years experience in engagement and communications, in sectors including regeneration, EU politics and higher education. She wants to make sure the service fits the user and not the other way around!</a:t>
            </a:r>
          </a:p>
        </p:txBody>
      </p:sp>
      <p:sp>
        <p:nvSpPr>
          <p:cNvPr id="15" name="TextBox 14">
            <a:extLst>
              <a:ext uri="{FF2B5EF4-FFF2-40B4-BE49-F238E27FC236}">
                <a16:creationId xmlns:a16="http://schemas.microsoft.com/office/drawing/2014/main" id="{9965AE95-F3B4-1132-6CAB-90AAC0216A69}"/>
              </a:ext>
            </a:extLst>
          </p:cNvPr>
          <p:cNvSpPr txBox="1"/>
          <p:nvPr/>
        </p:nvSpPr>
        <p:spPr>
          <a:xfrm>
            <a:off x="8245033" y="1178282"/>
            <a:ext cx="10076378" cy="22344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1828754" hangingPunct="1">
              <a:lnSpc>
                <a:spcPct val="80000"/>
              </a:lnSpc>
            </a:pPr>
            <a:r>
              <a:rPr lang="en-GB" sz="8700" b="1" spc="-174" dirty="0">
                <a:solidFill>
                  <a:srgbClr val="FF42A1">
                    <a:satOff val="-16844"/>
                    <a:lumOff val="-30747"/>
                  </a:srgbClr>
                </a:solidFill>
                <a:latin typeface="Helvetica Neue"/>
              </a:rPr>
              <a:t>Resident Advocacy Service</a:t>
            </a:r>
          </a:p>
        </p:txBody>
      </p:sp>
    </p:spTree>
    <p:extLst>
      <p:ext uri="{BB962C8B-B14F-4D97-AF65-F5344CB8AC3E}">
        <p14:creationId xmlns:p14="http://schemas.microsoft.com/office/powerpoint/2010/main" val="46332909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ctrTitle"/>
          </p:nvPr>
        </p:nvSpPr>
        <p:spPr>
          <a:xfrm>
            <a:off x="5135216" y="4468040"/>
            <a:ext cx="13186196" cy="5805796"/>
          </a:xfrm>
          <a:prstGeom prst="rect">
            <a:avLst/>
          </a:prstGeom>
        </p:spPr>
        <p:txBody>
          <a:bodyPr>
            <a:noAutofit/>
          </a:bodyPr>
          <a:lstStyle>
            <a:lvl1pPr>
              <a:defRPr>
                <a:solidFill>
                  <a:schemeClr val="accent6">
                    <a:satOff val="-16844"/>
                    <a:lumOff val="-30747"/>
                  </a:schemeClr>
                </a:solidFill>
              </a:defRPr>
            </a:lvl1pPr>
          </a:lstStyle>
          <a:p>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3200">
                <a:latin typeface="Arial"/>
                <a:cs typeface="Arial"/>
              </a:rPr>
            </a:br>
            <a:endParaRPr lang="en-GB" sz="3200" b="0">
              <a:ea typeface="+mn-lt"/>
              <a:cs typeface="+mn-lt"/>
            </a:endParaRPr>
          </a:p>
          <a:p>
            <a:br>
              <a:rPr lang="en-GB" sz="3200" b="0">
                <a:latin typeface="Arial"/>
                <a:cs typeface="Arial"/>
              </a:rPr>
            </a:br>
            <a:br>
              <a:rPr lang="en-GB" sz="3200">
                <a:latin typeface="Arial"/>
                <a:cs typeface="Arial"/>
              </a:rPr>
            </a:br>
            <a:endParaRPr lang="en-GB" sz="3200">
              <a:latin typeface="Arial"/>
              <a:cs typeface="Arial"/>
            </a:endParaRPr>
          </a:p>
          <a:p>
            <a:br>
              <a:rPr lang="en-US"/>
            </a:br>
            <a:endParaRPr lang="en-GB" sz="10800"/>
          </a:p>
        </p:txBody>
      </p:sp>
      <p:sp>
        <p:nvSpPr>
          <p:cNvPr id="3" name="TextBox 2">
            <a:extLst>
              <a:ext uri="{FF2B5EF4-FFF2-40B4-BE49-F238E27FC236}">
                <a16:creationId xmlns:a16="http://schemas.microsoft.com/office/drawing/2014/main" id="{ADB5AA79-7B85-26A1-3992-B1EBBC587FCE}"/>
              </a:ext>
            </a:extLst>
          </p:cNvPr>
          <p:cNvSpPr txBox="1"/>
          <p:nvPr/>
        </p:nvSpPr>
        <p:spPr>
          <a:xfrm>
            <a:off x="8453376" y="917839"/>
            <a:ext cx="10521388" cy="22344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en-US"/>
            </a:defPPr>
            <a:lvl1pPr defTabSz="914377">
              <a:lnSpc>
                <a:spcPct val="80000"/>
              </a:lnSpc>
              <a:defRPr sz="4350" b="1" kern="0" spc="-87">
                <a:solidFill>
                  <a:schemeClr val="accent6">
                    <a:satOff val="-16844"/>
                    <a:lumOff val="-30747"/>
                  </a:schemeClr>
                </a:solidFill>
              </a:defRPr>
            </a:lvl1pPr>
          </a:lstStyle>
          <a:p>
            <a:pPr algn="l" defTabSz="1828754" hangingPunct="1"/>
            <a:r>
              <a:rPr lang="en-GB" sz="8700" spc="-174" dirty="0">
                <a:solidFill>
                  <a:srgbClr val="FF42A1">
                    <a:satOff val="-16844"/>
                    <a:lumOff val="-30747"/>
                  </a:srgbClr>
                </a:solidFill>
                <a:latin typeface="Helvetica Neue"/>
              </a:rPr>
              <a:t>Role of the Resident Advocate</a:t>
            </a:r>
          </a:p>
        </p:txBody>
      </p:sp>
      <p:sp>
        <p:nvSpPr>
          <p:cNvPr id="9" name="TextBox 8">
            <a:extLst>
              <a:ext uri="{FF2B5EF4-FFF2-40B4-BE49-F238E27FC236}">
                <a16:creationId xmlns:a16="http://schemas.microsoft.com/office/drawing/2014/main" id="{82F28C2D-69C9-55BB-8FCA-9D684FBEB65B}"/>
              </a:ext>
            </a:extLst>
          </p:cNvPr>
          <p:cNvSpPr txBox="1"/>
          <p:nvPr/>
        </p:nvSpPr>
        <p:spPr>
          <a:xfrm>
            <a:off x="3788781" y="3318497"/>
            <a:ext cx="17223130" cy="83938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lgn="l" defTabSz="1828800" hangingPunct="1">
              <a:lnSpc>
                <a:spcPct val="107000"/>
              </a:lnSpc>
              <a:spcAft>
                <a:spcPts val="1600"/>
              </a:spcAft>
              <a:buFont typeface="Arial" panose="020B0604020202020204" pitchFamily="34" charset="0"/>
              <a:buChar char="•"/>
            </a:pPr>
            <a:r>
              <a:rPr lang="en-GB" sz="3600" kern="1200" dirty="0">
                <a:solidFill>
                  <a:srgbClr val="D5D5D5">
                    <a:lumMod val="10000"/>
                  </a:srgbClr>
                </a:solidFill>
                <a:latin typeface="Arial" panose="020B0604020202020204" pitchFamily="34" charset="0"/>
                <a:ea typeface="Calibri" panose="020F0502020204030204" pitchFamily="34" charset="0"/>
                <a:cs typeface="Times New Roman" panose="02020603050405020304" pitchFamily="18" charset="0"/>
              </a:rPr>
              <a:t>Managing Major Works project resident consultation events in person and online. </a:t>
            </a:r>
          </a:p>
          <a:p>
            <a:pPr marL="571500" indent="-571500" algn="l" defTabSz="1828800" hangingPunct="1">
              <a:lnSpc>
                <a:spcPct val="107000"/>
              </a:lnSpc>
              <a:spcAft>
                <a:spcPts val="1600"/>
              </a:spcAft>
              <a:buFont typeface="Arial" panose="020B0604020202020204" pitchFamily="34" charset="0"/>
              <a:buChar char="•"/>
            </a:pPr>
            <a:r>
              <a:rPr lang="en-GB" sz="3600" kern="1200" dirty="0">
                <a:solidFill>
                  <a:srgbClr val="D5D5D5">
                    <a:lumMod val="10000"/>
                  </a:srgbClr>
                </a:solidFill>
                <a:latin typeface="Arial" panose="020B0604020202020204" pitchFamily="34" charset="0"/>
                <a:ea typeface="Calibri" panose="020F0502020204030204" pitchFamily="34" charset="0"/>
                <a:cs typeface="Times New Roman" panose="02020603050405020304" pitchFamily="18" charset="0"/>
              </a:rPr>
              <a:t>Managing Major Works project communications with residents ensuring that all communications are clear, accessible and of a high standard </a:t>
            </a:r>
          </a:p>
          <a:p>
            <a:pPr marL="571500" indent="-571500" algn="l" defTabSz="1828800" hangingPunct="1">
              <a:lnSpc>
                <a:spcPct val="107000"/>
              </a:lnSpc>
              <a:spcAft>
                <a:spcPts val="1600"/>
              </a:spcAft>
              <a:buFont typeface="Arial" panose="020B0604020202020204" pitchFamily="34" charset="0"/>
              <a:buChar char="•"/>
            </a:pPr>
            <a:r>
              <a:rPr lang="en-GB" sz="3600" kern="1200" dirty="0">
                <a:solidFill>
                  <a:srgbClr val="D5D5D5">
                    <a:lumMod val="10000"/>
                  </a:srgbClr>
                </a:solidFill>
                <a:latin typeface="Arial" panose="020B0604020202020204" pitchFamily="34" charset="0"/>
                <a:ea typeface="Calibri" panose="020F0502020204030204" pitchFamily="34" charset="0"/>
                <a:cs typeface="Times New Roman" panose="02020603050405020304" pitchFamily="18" charset="0"/>
              </a:rPr>
              <a:t>Supporting residents throughout a Major Works project from initial communications with residents through to completion of works. Providing real opportunities for residents to influence what happens to their homes.</a:t>
            </a:r>
          </a:p>
          <a:p>
            <a:pPr marL="571500" indent="-571500" algn="l" defTabSz="1828800" hangingPunct="1">
              <a:lnSpc>
                <a:spcPct val="107000"/>
              </a:lnSpc>
              <a:spcAft>
                <a:spcPts val="1600"/>
              </a:spcAft>
              <a:buFont typeface="Arial" panose="020B0604020202020204" pitchFamily="34" charset="0"/>
              <a:buChar char="•"/>
            </a:pPr>
            <a:r>
              <a:rPr lang="en-GB" sz="3600" kern="1200" dirty="0">
                <a:solidFill>
                  <a:srgbClr val="D5D5D5">
                    <a:lumMod val="10000"/>
                  </a:srgbClr>
                </a:solidFill>
                <a:latin typeface="Arial" panose="020B0604020202020204" pitchFamily="34" charset="0"/>
                <a:ea typeface="Calibri" panose="020F0502020204030204" pitchFamily="34" charset="0"/>
                <a:cs typeface="Times New Roman" panose="02020603050405020304" pitchFamily="18" charset="0"/>
              </a:rPr>
              <a:t>Working closely with our two Major Works Contractors, United Living and Axis. </a:t>
            </a:r>
          </a:p>
          <a:p>
            <a:pPr marL="571500" indent="-571500" algn="l" defTabSz="1828800" hangingPunct="1">
              <a:lnSpc>
                <a:spcPct val="107000"/>
              </a:lnSpc>
              <a:spcAft>
                <a:spcPts val="1600"/>
              </a:spcAft>
              <a:buFont typeface="Arial" panose="020B0604020202020204" pitchFamily="34" charset="0"/>
              <a:buChar char="•"/>
            </a:pPr>
            <a:r>
              <a:rPr lang="en-GB" sz="3600" kern="1200" dirty="0">
                <a:solidFill>
                  <a:srgbClr val="D5D5D5">
                    <a:lumMod val="10000"/>
                  </a:srgbClr>
                </a:solidFill>
                <a:latin typeface="Arial" panose="020B0604020202020204" pitchFamily="34" charset="0"/>
                <a:ea typeface="Calibri" panose="020F0502020204030204" pitchFamily="34" charset="0"/>
                <a:cs typeface="Times New Roman" panose="02020603050405020304" pitchFamily="18" charset="0"/>
              </a:rPr>
              <a:t>Ensure that every effort is made to ensure we hear from a broad range of residents, including tenure, age and race. </a:t>
            </a:r>
          </a:p>
          <a:p>
            <a:pPr marL="571500" indent="-571500" algn="l" defTabSz="1828800" hangingPunct="1">
              <a:lnSpc>
                <a:spcPct val="107000"/>
              </a:lnSpc>
              <a:spcAft>
                <a:spcPts val="1600"/>
              </a:spcAft>
              <a:buFont typeface="Arial" panose="020B0604020202020204" pitchFamily="34" charset="0"/>
              <a:buChar char="•"/>
            </a:pPr>
            <a:r>
              <a:rPr lang="en-GB" sz="3600" kern="1200" dirty="0">
                <a:solidFill>
                  <a:srgbClr val="D5D5D5">
                    <a:lumMod val="10000"/>
                  </a:srgbClr>
                </a:solidFill>
                <a:latin typeface="Arial" panose="020B0604020202020204" pitchFamily="34" charset="0"/>
                <a:ea typeface="Calibri" panose="020F0502020204030204" pitchFamily="34" charset="0"/>
                <a:cs typeface="Times New Roman" panose="02020603050405020304" pitchFamily="18" charset="0"/>
              </a:rPr>
              <a:t>Working closely with our internal Major Works team, Leasehold Services and the Housing Management teams. </a:t>
            </a:r>
          </a:p>
          <a:p>
            <a:pPr marL="571500" indent="-571500" algn="l" defTabSz="1828800" hangingPunct="1">
              <a:lnSpc>
                <a:spcPct val="107000"/>
              </a:lnSpc>
              <a:spcAft>
                <a:spcPts val="1600"/>
              </a:spcAft>
              <a:buFont typeface="Arial" panose="020B0604020202020204" pitchFamily="34" charset="0"/>
              <a:buChar char="•"/>
            </a:pPr>
            <a:r>
              <a:rPr lang="en-GB" sz="3600" kern="1200" dirty="0">
                <a:solidFill>
                  <a:srgbClr val="D5D5D5">
                    <a:lumMod val="10000"/>
                  </a:srgbClr>
                </a:solidFill>
                <a:latin typeface="Arial" panose="020B0604020202020204" pitchFamily="34" charset="0"/>
                <a:ea typeface="Calibri" panose="020F0502020204030204" pitchFamily="34" charset="0"/>
                <a:cs typeface="Times New Roman" panose="02020603050405020304" pitchFamily="18" charset="0"/>
              </a:rPr>
              <a:t>Supporting Social Value Projects</a:t>
            </a:r>
          </a:p>
        </p:txBody>
      </p:sp>
    </p:spTree>
    <p:extLst>
      <p:ext uri="{BB962C8B-B14F-4D97-AF65-F5344CB8AC3E}">
        <p14:creationId xmlns:p14="http://schemas.microsoft.com/office/powerpoint/2010/main" val="150442494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ctrTitle"/>
          </p:nvPr>
        </p:nvSpPr>
        <p:spPr>
          <a:xfrm>
            <a:off x="5135216" y="4468040"/>
            <a:ext cx="13186196" cy="5805796"/>
          </a:xfrm>
          <a:prstGeom prst="rect">
            <a:avLst/>
          </a:prstGeom>
        </p:spPr>
        <p:txBody>
          <a:bodyPr>
            <a:noAutofit/>
          </a:bodyPr>
          <a:lstStyle>
            <a:lvl1pPr>
              <a:defRPr>
                <a:solidFill>
                  <a:schemeClr val="accent6">
                    <a:satOff val="-16844"/>
                    <a:lumOff val="-30747"/>
                  </a:schemeClr>
                </a:solidFill>
              </a:defRPr>
            </a:lvl1pPr>
          </a:lstStyle>
          <a:p>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2400">
                <a:latin typeface="Arial"/>
              </a:rPr>
            </a:br>
            <a:br>
              <a:rPr lang="en-GB" sz="3200">
                <a:latin typeface="Arial"/>
                <a:cs typeface="Arial"/>
              </a:rPr>
            </a:br>
            <a:endParaRPr lang="en-GB" sz="3200" b="0">
              <a:ea typeface="+mn-lt"/>
              <a:cs typeface="+mn-lt"/>
            </a:endParaRPr>
          </a:p>
          <a:p>
            <a:br>
              <a:rPr lang="en-GB" sz="3200" b="0">
                <a:latin typeface="Arial"/>
                <a:cs typeface="Arial"/>
              </a:rPr>
            </a:br>
            <a:br>
              <a:rPr lang="en-GB" sz="3200">
                <a:latin typeface="Arial"/>
                <a:cs typeface="Arial"/>
              </a:rPr>
            </a:br>
            <a:endParaRPr lang="en-GB" sz="3200">
              <a:latin typeface="Arial"/>
              <a:cs typeface="Arial"/>
            </a:endParaRPr>
          </a:p>
          <a:p>
            <a:br>
              <a:rPr lang="en-US"/>
            </a:br>
            <a:endParaRPr lang="en-GB" sz="10800"/>
          </a:p>
        </p:txBody>
      </p:sp>
      <p:sp>
        <p:nvSpPr>
          <p:cNvPr id="3" name="TextBox 2">
            <a:extLst>
              <a:ext uri="{FF2B5EF4-FFF2-40B4-BE49-F238E27FC236}">
                <a16:creationId xmlns:a16="http://schemas.microsoft.com/office/drawing/2014/main" id="{B723B5E8-73A8-E748-3A72-86CEDE11C569}"/>
              </a:ext>
            </a:extLst>
          </p:cNvPr>
          <p:cNvSpPr txBox="1"/>
          <p:nvPr/>
        </p:nvSpPr>
        <p:spPr>
          <a:xfrm>
            <a:off x="4145637" y="4468041"/>
            <a:ext cx="16092726" cy="7844007"/>
          </a:xfrm>
          <a:prstGeom prst="rect">
            <a:avLst/>
          </a:prstGeom>
          <a:noFill/>
        </p:spPr>
        <p:txBody>
          <a:bodyPr wrap="square" rtlCol="0">
            <a:spAutoFit/>
          </a:bodyPr>
          <a:lstStyle/>
          <a:p>
            <a:pPr marL="571500" indent="-571500" algn="l" defTabSz="1862632" hangingPunct="1">
              <a:buFont typeface="Arial" panose="020B0604020202020204" pitchFamily="34" charset="0"/>
              <a:buChar char="•"/>
            </a:pPr>
            <a:r>
              <a:rPr lang="en-GB" sz="3600" kern="1200" dirty="0">
                <a:solidFill>
                  <a:prstClr val="black"/>
                </a:solidFill>
                <a:latin typeface="Arial" panose="020B0604020202020204" pitchFamily="34" charset="0"/>
                <a:ea typeface="Calibri" panose="020F0502020204030204" pitchFamily="34" charset="0"/>
                <a:cs typeface="Arial" panose="020B0604020202020204" pitchFamily="34" charset="0"/>
              </a:rPr>
              <a:t>Supporting access to opportunities for young people on our estates.</a:t>
            </a:r>
          </a:p>
          <a:p>
            <a:pPr algn="l" defTabSz="1862632" hangingPunct="1"/>
            <a:endParaRPr lang="en-GB" sz="36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indent="-571500" algn="l" defTabSz="1862632" hangingPunct="1">
              <a:buFont typeface="Arial" panose="020B0604020202020204" pitchFamily="34" charset="0"/>
              <a:buChar char="•"/>
            </a:pPr>
            <a:r>
              <a:rPr lang="en-GB" sz="3600" kern="1200" dirty="0">
                <a:solidFill>
                  <a:prstClr val="black"/>
                </a:solidFill>
                <a:latin typeface="Arial" panose="020B0604020202020204" pitchFamily="34" charset="0"/>
                <a:ea typeface="Calibri" panose="020F0502020204030204" pitchFamily="34" charset="0"/>
                <a:cs typeface="Arial" panose="020B0604020202020204" pitchFamily="34" charset="0"/>
              </a:rPr>
              <a:t>Working with youth clubs, sports providers, Children’s Services, Youth Offending, the Integrated Gangs and Exploitation Unit, and colleagues from across the Council and voluntary sector to maximise access to good opportunities for young people and to support those at risk of harm or engagement in crime/ASB to access appropriate support. </a:t>
            </a:r>
          </a:p>
          <a:p>
            <a:pPr marL="571500" indent="-571500" algn="l" defTabSz="1862632" hangingPunct="1">
              <a:buFont typeface="Arial" panose="020B0604020202020204" pitchFamily="34" charset="0"/>
              <a:buChar char="•"/>
            </a:pPr>
            <a:endParaRPr lang="en-GB" sz="36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indent="-571500" algn="l" defTabSz="1862632" hangingPunct="1">
              <a:buFont typeface="Arial" panose="020B0604020202020204" pitchFamily="34" charset="0"/>
              <a:buChar char="•"/>
            </a:pPr>
            <a:r>
              <a:rPr lang="en-GB" sz="3600" kern="1200" dirty="0">
                <a:solidFill>
                  <a:prstClr val="black"/>
                </a:solidFill>
                <a:latin typeface="Arial" panose="020B0604020202020204" pitchFamily="34" charset="0"/>
                <a:ea typeface="Calibri" panose="020F0502020204030204" pitchFamily="34" charset="0"/>
                <a:cs typeface="Arial" panose="020B0604020202020204" pitchFamily="34" charset="0"/>
              </a:rPr>
              <a:t>Seek the views of young people living in our housing stock on issues that affect them and encourage they to become involved in the way that we provide services. </a:t>
            </a:r>
          </a:p>
          <a:p>
            <a:pPr algn="l" defTabSz="1862632" hangingPunct="1"/>
            <a:endParaRPr lang="en-GB" sz="36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indent="-571500" algn="l" defTabSz="1862632" hangingPunct="1">
              <a:buFont typeface="Arial" panose="020B0604020202020204" pitchFamily="34" charset="0"/>
              <a:buChar char="•"/>
            </a:pPr>
            <a:r>
              <a:rPr lang="en-GB" sz="3600" kern="1200" dirty="0">
                <a:solidFill>
                  <a:prstClr val="black"/>
                </a:solidFill>
                <a:latin typeface="Arial" panose="020B0604020202020204" pitchFamily="34" charset="0"/>
                <a:ea typeface="Calibri" panose="020F0502020204030204" pitchFamily="34" charset="0"/>
                <a:cs typeface="Arial" panose="020B0604020202020204" pitchFamily="34" charset="0"/>
              </a:rPr>
              <a:t>Support Social Value projects that will benefit Young People on our estates. </a:t>
            </a:r>
          </a:p>
          <a:p>
            <a:pPr algn="l" defTabSz="1862632" hangingPunct="1">
              <a:lnSpc>
                <a:spcPct val="107000"/>
              </a:lnSpc>
              <a:spcAft>
                <a:spcPts val="1600"/>
              </a:spcAft>
            </a:pPr>
            <a:endParaRPr lang="en-GB" sz="36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681D008-9B7B-08FC-595A-93CB658D4494}"/>
              </a:ext>
            </a:extLst>
          </p:cNvPr>
          <p:cNvSpPr txBox="1"/>
          <p:nvPr/>
        </p:nvSpPr>
        <p:spPr>
          <a:xfrm>
            <a:off x="8383928" y="1513385"/>
            <a:ext cx="10498240" cy="3323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1828800" hangingPunct="1"/>
            <a:r>
              <a:rPr lang="en-GB" sz="8700" b="1" spc="-174" dirty="0">
                <a:solidFill>
                  <a:srgbClr val="FF42A1">
                    <a:satOff val="-16844"/>
                    <a:lumOff val="-30747"/>
                  </a:srgbClr>
                </a:solidFill>
                <a:latin typeface="Helvetica Neue"/>
              </a:rPr>
              <a:t>Role of the Youth Advocate</a:t>
            </a:r>
            <a:br>
              <a:rPr lang="en-GB" sz="8000" b="1" kern="1200" dirty="0">
                <a:solidFill>
                  <a:prstClr val="black"/>
                </a:solidFill>
                <a:latin typeface="Arial" panose="020B0604020202020204"/>
                <a:ea typeface="+mj-ea"/>
                <a:cs typeface="+mj-cs"/>
              </a:rPr>
            </a:br>
            <a:endParaRPr lang="en-GB" sz="3600" kern="1200" dirty="0">
              <a:latin typeface="Helvetica Neue"/>
            </a:endParaRPr>
          </a:p>
        </p:txBody>
      </p:sp>
    </p:spTree>
    <p:extLst>
      <p:ext uri="{BB962C8B-B14F-4D97-AF65-F5344CB8AC3E}">
        <p14:creationId xmlns:p14="http://schemas.microsoft.com/office/powerpoint/2010/main" val="200426077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ctrTitle"/>
          </p:nvPr>
        </p:nvSpPr>
        <p:spPr>
          <a:xfrm>
            <a:off x="5135217" y="6569968"/>
            <a:ext cx="13423702" cy="3703868"/>
          </a:xfrm>
          <a:prstGeom prst="rect">
            <a:avLst/>
          </a:prstGeom>
        </p:spPr>
        <p:txBody>
          <a:bodyPr>
            <a:noAutofit/>
          </a:bodyPr>
          <a:lstStyle>
            <a:lvl1pPr>
              <a:defRPr>
                <a:solidFill>
                  <a:schemeClr val="accent6">
                    <a:satOff val="-16844"/>
                    <a:lumOff val="-30747"/>
                  </a:schemeClr>
                </a:solidFill>
              </a:defRPr>
            </a:lvl1pPr>
          </a:lstStyle>
          <a:p>
            <a:br>
              <a:rPr lang="en-GB" sz="10800"/>
            </a:br>
            <a:br>
              <a:rPr lang="en-GB" sz="10800"/>
            </a:br>
            <a:endParaRPr lang="en-GB" sz="10800"/>
          </a:p>
        </p:txBody>
      </p:sp>
      <p:sp>
        <p:nvSpPr>
          <p:cNvPr id="2" name="Title 1">
            <a:extLst>
              <a:ext uri="{FF2B5EF4-FFF2-40B4-BE49-F238E27FC236}">
                <a16:creationId xmlns:a16="http://schemas.microsoft.com/office/drawing/2014/main" id="{3632FE1D-124A-4FA6-85A2-AEC520BAE78A}"/>
              </a:ext>
            </a:extLst>
          </p:cNvPr>
          <p:cNvSpPr txBox="1">
            <a:spLocks/>
          </p:cNvSpPr>
          <p:nvPr/>
        </p:nvSpPr>
        <p:spPr>
          <a:xfrm>
            <a:off x="4000499" y="1281646"/>
            <a:ext cx="4100270" cy="11166296"/>
          </a:xfrm>
          <a:prstGeom prst="rect">
            <a:avLst/>
          </a:prstGeom>
        </p:spPr>
        <p:txBody>
          <a:bodyPr vert="horz" lIns="182880" tIns="91440" rIns="182880" bIns="9144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1371600">
              <a:defRPr/>
            </a:pPr>
            <a:r>
              <a:rPr lang="en-GB" sz="5600" dirty="0">
                <a:solidFill>
                  <a:sysClr val="windowText" lastClr="000000"/>
                </a:solidFill>
                <a:latin typeface="Calibri Light" panose="020F0302020204030204"/>
              </a:rPr>
              <a:t>Encouraging engagement &amp; a youth voice</a:t>
            </a:r>
          </a:p>
        </p:txBody>
      </p:sp>
      <p:graphicFrame>
        <p:nvGraphicFramePr>
          <p:cNvPr id="4" name="Content Placeholder 2">
            <a:extLst>
              <a:ext uri="{FF2B5EF4-FFF2-40B4-BE49-F238E27FC236}">
                <a16:creationId xmlns:a16="http://schemas.microsoft.com/office/drawing/2014/main" id="{76C9C529-E275-16E5-DCF6-9808555559B1}"/>
              </a:ext>
            </a:extLst>
          </p:cNvPr>
          <p:cNvGraphicFramePr>
            <a:graphicFrameLocks/>
          </p:cNvGraphicFramePr>
          <p:nvPr/>
        </p:nvGraphicFramePr>
        <p:xfrm>
          <a:off x="8100769" y="2111203"/>
          <a:ext cx="12669622" cy="9728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907782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9" name="Rectangle 16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000" y="0"/>
            <a:ext cx="1828342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kern="1200">
              <a:solidFill>
                <a:prstClr val="white"/>
              </a:solidFill>
              <a:latin typeface="Calibri" panose="020F0502020204030204"/>
            </a:endParaRPr>
          </a:p>
        </p:txBody>
      </p:sp>
      <p:sp>
        <p:nvSpPr>
          <p:cNvPr id="155" name="Presentation Title"/>
          <p:cNvSpPr txBox="1">
            <a:spLocks noGrp="1"/>
          </p:cNvSpPr>
          <p:nvPr>
            <p:ph type="title"/>
          </p:nvPr>
        </p:nvSpPr>
        <p:spPr>
          <a:xfrm>
            <a:off x="10994643" y="658368"/>
            <a:ext cx="9376666" cy="2640004"/>
          </a:xfrm>
          <a:prstGeom prst="rect">
            <a:avLst/>
          </a:prstGeom>
        </p:spPr>
        <p:txBody>
          <a:bodyPr vert="horz" lIns="182880" tIns="91440" rIns="182880" bIns="91440" rtlCol="0" anchor="b">
            <a:normAutofit fontScale="90000"/>
          </a:bodyPr>
          <a:lstStyle>
            <a:lvl1pPr>
              <a:defRPr>
                <a:solidFill>
                  <a:schemeClr val="accent6">
                    <a:satOff val="-16844"/>
                    <a:lumOff val="-30747"/>
                  </a:schemeClr>
                </a:solidFill>
              </a:defRPr>
            </a:lvl1pPr>
          </a:lstStyle>
          <a:p>
            <a:pPr defTabSz="1828800"/>
            <a:r>
              <a:rPr lang="en-US" sz="10800" b="1" spc="-174">
                <a:solidFill>
                  <a:srgbClr val="960E52"/>
                </a:solidFill>
                <a:latin typeface="+mn-lt"/>
                <a:ea typeface="+mn-ea"/>
                <a:cs typeface="+mn-cs"/>
                <a:sym typeface="Helvetica Neue"/>
              </a:rPr>
              <a:t>Proposals for city-wide engagement</a:t>
            </a:r>
          </a:p>
        </p:txBody>
      </p:sp>
      <p:pic>
        <p:nvPicPr>
          <p:cNvPr id="5" name="Content Placeholder 4">
            <a:extLst>
              <a:ext uri="{FF2B5EF4-FFF2-40B4-BE49-F238E27FC236}">
                <a16:creationId xmlns:a16="http://schemas.microsoft.com/office/drawing/2014/main" id="{6BC62D7E-522B-EE45-FA48-89FC8EDBBACD}"/>
              </a:ext>
            </a:extLst>
          </p:cNvPr>
          <p:cNvPicPr>
            <a:picLocks noGrp="1" noChangeAspect="1"/>
          </p:cNvPicPr>
          <p:nvPr>
            <p:ph idx="1"/>
          </p:nvPr>
        </p:nvPicPr>
        <p:blipFill rotWithShape="1">
          <a:blip r:embed="rId2"/>
          <a:srcRect l="18970" r="9293"/>
          <a:stretch/>
        </p:blipFill>
        <p:spPr>
          <a:xfrm>
            <a:off x="3048040" y="20"/>
            <a:ext cx="6985976" cy="1371598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642" y="4749894"/>
            <a:ext cx="6365384" cy="36576"/>
          </a:xfrm>
          <a:custGeom>
            <a:avLst/>
            <a:gdLst>
              <a:gd name="connsiteX0" fmla="*/ 0 w 6365384"/>
              <a:gd name="connsiteY0" fmla="*/ 0 h 36576"/>
              <a:gd name="connsiteX1" fmla="*/ 1273076 w 6365384"/>
              <a:gd name="connsiteY1" fmla="*/ 0 h 36576"/>
              <a:gd name="connsiteX2" fmla="*/ 2546154 w 6365384"/>
              <a:gd name="connsiteY2" fmla="*/ 0 h 36576"/>
              <a:gd name="connsiteX3" fmla="*/ 3819230 w 6365384"/>
              <a:gd name="connsiteY3" fmla="*/ 0 h 36576"/>
              <a:gd name="connsiteX4" fmla="*/ 4965000 w 6365384"/>
              <a:gd name="connsiteY4" fmla="*/ 0 h 36576"/>
              <a:gd name="connsiteX5" fmla="*/ 6365384 w 6365384"/>
              <a:gd name="connsiteY5" fmla="*/ 0 h 36576"/>
              <a:gd name="connsiteX6" fmla="*/ 6365384 w 6365384"/>
              <a:gd name="connsiteY6" fmla="*/ 36576 h 36576"/>
              <a:gd name="connsiteX7" fmla="*/ 5219614 w 6365384"/>
              <a:gd name="connsiteY7" fmla="*/ 36576 h 36576"/>
              <a:gd name="connsiteX8" fmla="*/ 4137500 w 6365384"/>
              <a:gd name="connsiteY8" fmla="*/ 36576 h 36576"/>
              <a:gd name="connsiteX9" fmla="*/ 2864422 w 6365384"/>
              <a:gd name="connsiteY9" fmla="*/ 36576 h 36576"/>
              <a:gd name="connsiteX10" fmla="*/ 1718654 w 6365384"/>
              <a:gd name="connsiteY10" fmla="*/ 36576 h 36576"/>
              <a:gd name="connsiteX11" fmla="*/ 0 w 6365384"/>
              <a:gd name="connsiteY11" fmla="*/ 36576 h 36576"/>
              <a:gd name="connsiteX12" fmla="*/ 0 w 6365384"/>
              <a:gd name="connsiteY12" fmla="*/ 0 h 36576"/>
              <a:gd name="connsiteX0" fmla="*/ 0 w 6365384"/>
              <a:gd name="connsiteY0" fmla="*/ 0 h 36576"/>
              <a:gd name="connsiteX1" fmla="*/ 1145770 w 6365384"/>
              <a:gd name="connsiteY1" fmla="*/ 0 h 36576"/>
              <a:gd name="connsiteX2" fmla="*/ 2227884 w 6365384"/>
              <a:gd name="connsiteY2" fmla="*/ 0 h 36576"/>
              <a:gd name="connsiteX3" fmla="*/ 3373654 w 6365384"/>
              <a:gd name="connsiteY3" fmla="*/ 0 h 36576"/>
              <a:gd name="connsiteX4" fmla="*/ 4646730 w 6365384"/>
              <a:gd name="connsiteY4" fmla="*/ 0 h 36576"/>
              <a:gd name="connsiteX5" fmla="*/ 6365384 w 6365384"/>
              <a:gd name="connsiteY5" fmla="*/ 0 h 36576"/>
              <a:gd name="connsiteX6" fmla="*/ 6365384 w 6365384"/>
              <a:gd name="connsiteY6" fmla="*/ 36576 h 36576"/>
              <a:gd name="connsiteX7" fmla="*/ 5092308 w 6365384"/>
              <a:gd name="connsiteY7" fmla="*/ 36576 h 36576"/>
              <a:gd name="connsiteX8" fmla="*/ 3691922 w 6365384"/>
              <a:gd name="connsiteY8" fmla="*/ 36576 h 36576"/>
              <a:gd name="connsiteX9" fmla="*/ 2609808 w 6365384"/>
              <a:gd name="connsiteY9" fmla="*/ 36576 h 36576"/>
              <a:gd name="connsiteX10" fmla="*/ 1209422 w 6365384"/>
              <a:gd name="connsiteY10" fmla="*/ 36576 h 36576"/>
              <a:gd name="connsiteX11" fmla="*/ 0 w 6365384"/>
              <a:gd name="connsiteY11" fmla="*/ 36576 h 36576"/>
              <a:gd name="connsiteX12" fmla="*/ 0 w 6365384"/>
              <a:gd name="connsiteY1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5384" h="36576" fill="none" extrusionOk="0">
                <a:moveTo>
                  <a:pt x="0" y="0"/>
                </a:moveTo>
                <a:cubicBezTo>
                  <a:pt x="467696" y="62734"/>
                  <a:pt x="845033" y="58120"/>
                  <a:pt x="1273076" y="0"/>
                </a:cubicBezTo>
                <a:cubicBezTo>
                  <a:pt x="1731184" y="-10290"/>
                  <a:pt x="2019522" y="-24494"/>
                  <a:pt x="2546154" y="0"/>
                </a:cubicBezTo>
                <a:cubicBezTo>
                  <a:pt x="3055765" y="-48646"/>
                  <a:pt x="3405008" y="-61078"/>
                  <a:pt x="3819230" y="0"/>
                </a:cubicBezTo>
                <a:cubicBezTo>
                  <a:pt x="4238233" y="-4112"/>
                  <a:pt x="4378190" y="-32864"/>
                  <a:pt x="4965000" y="0"/>
                </a:cubicBezTo>
                <a:cubicBezTo>
                  <a:pt x="5495449" y="71384"/>
                  <a:pt x="5995608" y="-99043"/>
                  <a:pt x="6365384" y="0"/>
                </a:cubicBezTo>
                <a:cubicBezTo>
                  <a:pt x="6365212" y="9759"/>
                  <a:pt x="6363879" y="24084"/>
                  <a:pt x="6365384" y="36576"/>
                </a:cubicBezTo>
                <a:cubicBezTo>
                  <a:pt x="5889791" y="33543"/>
                  <a:pt x="5736946" y="22881"/>
                  <a:pt x="5219614" y="36576"/>
                </a:cubicBezTo>
                <a:cubicBezTo>
                  <a:pt x="4685510" y="16563"/>
                  <a:pt x="4647633" y="44750"/>
                  <a:pt x="4137500" y="36576"/>
                </a:cubicBezTo>
                <a:cubicBezTo>
                  <a:pt x="3652532" y="6691"/>
                  <a:pt x="3429949" y="75492"/>
                  <a:pt x="2864422" y="36576"/>
                </a:cubicBezTo>
                <a:cubicBezTo>
                  <a:pt x="2313249" y="-37353"/>
                  <a:pt x="1985557" y="53491"/>
                  <a:pt x="1718654" y="36576"/>
                </a:cubicBezTo>
                <a:cubicBezTo>
                  <a:pt x="1493214" y="-17983"/>
                  <a:pt x="481769" y="75637"/>
                  <a:pt x="0" y="36576"/>
                </a:cubicBezTo>
                <a:cubicBezTo>
                  <a:pt x="-1930" y="23801"/>
                  <a:pt x="1304" y="10691"/>
                  <a:pt x="0" y="0"/>
                </a:cubicBezTo>
                <a:close/>
              </a:path>
              <a:path w="6365384" h="36576" stroke="0" extrusionOk="0">
                <a:moveTo>
                  <a:pt x="0" y="0"/>
                </a:moveTo>
                <a:cubicBezTo>
                  <a:pt x="459447" y="-69068"/>
                  <a:pt x="810338" y="33008"/>
                  <a:pt x="1145770" y="0"/>
                </a:cubicBezTo>
                <a:cubicBezTo>
                  <a:pt x="1496372" y="-3402"/>
                  <a:pt x="1903959" y="43764"/>
                  <a:pt x="2227884" y="0"/>
                </a:cubicBezTo>
                <a:cubicBezTo>
                  <a:pt x="2672495" y="3708"/>
                  <a:pt x="3046773" y="85708"/>
                  <a:pt x="3373654" y="0"/>
                </a:cubicBezTo>
                <a:cubicBezTo>
                  <a:pt x="3739491" y="-26808"/>
                  <a:pt x="4383672" y="-6938"/>
                  <a:pt x="4646730" y="0"/>
                </a:cubicBezTo>
                <a:cubicBezTo>
                  <a:pt x="5020138" y="127920"/>
                  <a:pt x="5811486" y="-60815"/>
                  <a:pt x="6365384" y="0"/>
                </a:cubicBezTo>
                <a:cubicBezTo>
                  <a:pt x="6363998" y="10228"/>
                  <a:pt x="6366757" y="22743"/>
                  <a:pt x="6365384" y="36576"/>
                </a:cubicBezTo>
                <a:cubicBezTo>
                  <a:pt x="6032272" y="-61365"/>
                  <a:pt x="5528729" y="73966"/>
                  <a:pt x="5092308" y="36576"/>
                </a:cubicBezTo>
                <a:cubicBezTo>
                  <a:pt x="4665935" y="27808"/>
                  <a:pt x="4293951" y="39615"/>
                  <a:pt x="3691922" y="36576"/>
                </a:cubicBezTo>
                <a:cubicBezTo>
                  <a:pt x="3068721" y="59337"/>
                  <a:pt x="2922770" y="-21572"/>
                  <a:pt x="2609808" y="36576"/>
                </a:cubicBezTo>
                <a:cubicBezTo>
                  <a:pt x="2345284" y="71636"/>
                  <a:pt x="1861598" y="21936"/>
                  <a:pt x="1209422" y="36576"/>
                </a:cubicBezTo>
                <a:cubicBezTo>
                  <a:pt x="564898" y="78768"/>
                  <a:pt x="259667" y="-29687"/>
                  <a:pt x="0" y="36576"/>
                </a:cubicBezTo>
                <a:cubicBezTo>
                  <a:pt x="387" y="24168"/>
                  <a:pt x="-554" y="16151"/>
                  <a:pt x="0" y="0"/>
                </a:cubicBezTo>
                <a:close/>
              </a:path>
              <a:path w="6365384" h="36576" fill="none" stroke="0" extrusionOk="0">
                <a:moveTo>
                  <a:pt x="0" y="0"/>
                </a:moveTo>
                <a:cubicBezTo>
                  <a:pt x="484242" y="62303"/>
                  <a:pt x="805088" y="-26377"/>
                  <a:pt x="1273076" y="0"/>
                </a:cubicBezTo>
                <a:cubicBezTo>
                  <a:pt x="1702587" y="8673"/>
                  <a:pt x="1985605" y="16456"/>
                  <a:pt x="2546154" y="0"/>
                </a:cubicBezTo>
                <a:cubicBezTo>
                  <a:pt x="3132175" y="-28754"/>
                  <a:pt x="3379666" y="-16504"/>
                  <a:pt x="3819230" y="0"/>
                </a:cubicBezTo>
                <a:cubicBezTo>
                  <a:pt x="4249514" y="32163"/>
                  <a:pt x="4427450" y="-40068"/>
                  <a:pt x="4965000" y="0"/>
                </a:cubicBezTo>
                <a:cubicBezTo>
                  <a:pt x="5537223" y="57447"/>
                  <a:pt x="6003688" y="-132231"/>
                  <a:pt x="6365384" y="0"/>
                </a:cubicBezTo>
                <a:cubicBezTo>
                  <a:pt x="6365535" y="6983"/>
                  <a:pt x="6362493" y="26749"/>
                  <a:pt x="6365384" y="36576"/>
                </a:cubicBezTo>
                <a:cubicBezTo>
                  <a:pt x="5922022" y="51736"/>
                  <a:pt x="5731969" y="48174"/>
                  <a:pt x="5219614" y="36576"/>
                </a:cubicBezTo>
                <a:cubicBezTo>
                  <a:pt x="4685958" y="17367"/>
                  <a:pt x="4656702" y="41654"/>
                  <a:pt x="4137500" y="36576"/>
                </a:cubicBezTo>
                <a:cubicBezTo>
                  <a:pt x="3627401" y="12618"/>
                  <a:pt x="3405740" y="79240"/>
                  <a:pt x="2864422" y="36576"/>
                </a:cubicBezTo>
                <a:cubicBezTo>
                  <a:pt x="2293858" y="-78158"/>
                  <a:pt x="1977469" y="4191"/>
                  <a:pt x="1718654" y="36576"/>
                </a:cubicBezTo>
                <a:cubicBezTo>
                  <a:pt x="1547352" y="111959"/>
                  <a:pt x="496657" y="67253"/>
                  <a:pt x="0" y="36576"/>
                </a:cubicBezTo>
                <a:cubicBezTo>
                  <a:pt x="1147" y="22913"/>
                  <a:pt x="703" y="912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kern="1200">
              <a:solidFill>
                <a:prstClr val="white"/>
              </a:solidFill>
              <a:latin typeface="Calibri" panose="020F0502020204030204"/>
            </a:endParaRPr>
          </a:p>
        </p:txBody>
      </p:sp>
      <p:sp>
        <p:nvSpPr>
          <p:cNvPr id="8" name="TextBox 7">
            <a:extLst>
              <a:ext uri="{FF2B5EF4-FFF2-40B4-BE49-F238E27FC236}">
                <a16:creationId xmlns:a16="http://schemas.microsoft.com/office/drawing/2014/main" id="{84388B62-7B6E-E3E5-3C5F-BD66F369029B}"/>
              </a:ext>
            </a:extLst>
          </p:cNvPr>
          <p:cNvSpPr txBox="1"/>
          <p:nvPr/>
        </p:nvSpPr>
        <p:spPr>
          <a:xfrm>
            <a:off x="9925160" y="3298373"/>
            <a:ext cx="11301984" cy="9510296"/>
          </a:xfrm>
          <a:prstGeom prst="rect">
            <a:avLst/>
          </a:prstGeom>
          <a:noFill/>
        </p:spPr>
        <p:txBody>
          <a:bodyPr wrap="square" rtlCol="0">
            <a:spAutoFit/>
          </a:bodyPr>
          <a:lstStyle/>
          <a:p>
            <a:pPr marL="571500" indent="-571500" algn="l" defTabSz="1828800" hangingPunct="1">
              <a:buFont typeface="Arial" panose="020B0604020202020204" pitchFamily="34" charset="0"/>
              <a:buChar char="•"/>
              <a:defRPr/>
            </a:pPr>
            <a:r>
              <a:rPr lang="en-GB" sz="3600" kern="1200" dirty="0">
                <a:solidFill>
                  <a:prstClr val="black"/>
                </a:solidFill>
                <a:latin typeface="Arial" panose="020B0604020202020204" pitchFamily="34" charset="0"/>
              </a:rPr>
              <a:t>We used to support four housing service area based resident panels as well as a city wide group.</a:t>
            </a:r>
          </a:p>
          <a:p>
            <a:pPr marL="571500" indent="-571500" algn="l" defTabSz="1828800" hangingPunct="1">
              <a:buFont typeface="Arial" panose="020B0604020202020204" pitchFamily="34" charset="0"/>
              <a:buChar char="•"/>
              <a:defRPr/>
            </a:pPr>
            <a:endParaRPr lang="en-GB" sz="3600" kern="1200" dirty="0">
              <a:solidFill>
                <a:prstClr val="black"/>
              </a:solidFill>
              <a:latin typeface="Arial" panose="020B0604020202020204" pitchFamily="34" charset="0"/>
            </a:endParaRPr>
          </a:p>
          <a:p>
            <a:pPr marL="571500" indent="-571500" algn="l" defTabSz="1828800" hangingPunct="1">
              <a:buFont typeface="Arial" panose="020B0604020202020204" pitchFamily="34" charset="0"/>
              <a:buChar char="•"/>
              <a:defRPr/>
            </a:pPr>
            <a:r>
              <a:rPr lang="en-GB" sz="3600" kern="1200" dirty="0">
                <a:solidFill>
                  <a:prstClr val="black"/>
                </a:solidFill>
                <a:latin typeface="Arial" panose="020B0604020202020204" pitchFamily="34" charset="0"/>
              </a:rPr>
              <a:t>Instead based on feedback and a review of best practice we proposed creating a more flexible, inclusive and targeted approach by:</a:t>
            </a:r>
          </a:p>
          <a:p>
            <a:pPr marL="1485900" lvl="1" indent="-571500" algn="l" defTabSz="1828800" hangingPunct="1">
              <a:buFont typeface="Arial" panose="020B0604020202020204" pitchFamily="34" charset="0"/>
              <a:buChar char="•"/>
              <a:defRPr/>
            </a:pPr>
            <a:r>
              <a:rPr lang="en-GB" sz="3600" kern="1200" dirty="0">
                <a:solidFill>
                  <a:prstClr val="black"/>
                </a:solidFill>
                <a:latin typeface="Arial" panose="020B0604020202020204" pitchFamily="34" charset="0"/>
              </a:rPr>
              <a:t>Having one city-wide resident panel that comments on policy and performance and helps identify priorities</a:t>
            </a:r>
          </a:p>
          <a:p>
            <a:pPr marL="1485900" lvl="1" indent="-571500" algn="l" defTabSz="1828800" hangingPunct="1">
              <a:buFont typeface="Arial" panose="020B0604020202020204" pitchFamily="34" charset="0"/>
              <a:buChar char="•"/>
              <a:defRPr/>
            </a:pPr>
            <a:r>
              <a:rPr lang="en-GB" sz="3600" kern="1200" dirty="0">
                <a:solidFill>
                  <a:prstClr val="black"/>
                </a:solidFill>
                <a:latin typeface="Arial" panose="020B0604020202020204" pitchFamily="34" charset="0"/>
              </a:rPr>
              <a:t>Creating time limited working groups with residents and officers discussing topics of shared interest </a:t>
            </a:r>
          </a:p>
          <a:p>
            <a:pPr marL="1485900" lvl="1" indent="-571500" algn="l" defTabSz="1828800" hangingPunct="1">
              <a:buFont typeface="Arial" panose="020B0604020202020204" pitchFamily="34" charset="0"/>
              <a:buChar char="•"/>
              <a:defRPr/>
            </a:pPr>
            <a:r>
              <a:rPr lang="en-GB" sz="3600" kern="1200" dirty="0">
                <a:solidFill>
                  <a:prstClr val="black"/>
                </a:solidFill>
                <a:latin typeface="Arial" panose="020B0604020202020204" pitchFamily="34" charset="0"/>
              </a:rPr>
              <a:t>Offering a range of engagement options so every resident can choose an approach that works for them</a:t>
            </a:r>
          </a:p>
          <a:p>
            <a:pPr marL="1485900" lvl="1" indent="-571500" algn="l" defTabSz="1828800" hangingPunct="1">
              <a:buFont typeface="Arial" panose="020B0604020202020204" pitchFamily="34" charset="0"/>
              <a:buChar char="•"/>
              <a:defRPr/>
            </a:pPr>
            <a:r>
              <a:rPr lang="en-GB" sz="3600" kern="1200" dirty="0">
                <a:solidFill>
                  <a:prstClr val="black"/>
                </a:solidFill>
                <a:latin typeface="Arial" panose="020B0604020202020204" pitchFamily="34" charset="0"/>
              </a:rPr>
              <a:t>Making continued use of technology alongside face to face meetings to include more residents</a:t>
            </a:r>
            <a:endParaRPr lang="en-GB" sz="3600" kern="120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536EFFA8-C545-50B9-E52C-577C48818D27}"/>
              </a:ext>
            </a:extLst>
          </p:cNvPr>
          <p:cNvSpPr/>
          <p:nvPr/>
        </p:nvSpPr>
        <p:spPr>
          <a:xfrm>
            <a:off x="7712067" y="7975079"/>
            <a:ext cx="2321950" cy="5740902"/>
          </a:xfrm>
          <a:prstGeom prst="rect">
            <a:avLst/>
          </a:prstGeom>
          <a:solidFill>
            <a:srgbClr val="5F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GB" sz="3600" kern="1200">
              <a:solidFill>
                <a:prstClr val="white"/>
              </a:solidFill>
              <a:latin typeface="Calibri" panose="020F0502020204030204"/>
            </a:endParaRPr>
          </a:p>
        </p:txBody>
      </p:sp>
    </p:spTree>
    <p:extLst>
      <p:ext uri="{BB962C8B-B14F-4D97-AF65-F5344CB8AC3E}">
        <p14:creationId xmlns:p14="http://schemas.microsoft.com/office/powerpoint/2010/main" val="1820309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10">
            <a:extLst>
              <a:ext uri="{FF2B5EF4-FFF2-40B4-BE49-F238E27FC236}">
                <a16:creationId xmlns:a16="http://schemas.microsoft.com/office/drawing/2014/main" id="{6B87F36C-E127-1FB2-4265-228291B5193D}"/>
              </a:ext>
            </a:extLst>
          </p:cNvPr>
          <p:cNvGraphicFramePr>
            <a:graphicFrameLocks noGrp="1"/>
          </p:cNvGraphicFramePr>
          <p:nvPr/>
        </p:nvGraphicFramePr>
        <p:xfrm>
          <a:off x="2115227" y="2928261"/>
          <a:ext cx="10838774" cy="34373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resentation Title">
            <a:extLst>
              <a:ext uri="{FF2B5EF4-FFF2-40B4-BE49-F238E27FC236}">
                <a16:creationId xmlns:a16="http://schemas.microsoft.com/office/drawing/2014/main" id="{A7A47892-F27F-FD9C-CE4E-F447FF3F3B29}"/>
              </a:ext>
            </a:extLst>
          </p:cNvPr>
          <p:cNvSpPr txBox="1">
            <a:spLocks/>
          </p:cNvSpPr>
          <p:nvPr/>
        </p:nvSpPr>
        <p:spPr>
          <a:xfrm>
            <a:off x="7892745" y="277938"/>
            <a:ext cx="11538786" cy="1455504"/>
          </a:xfrm>
          <a:prstGeom prst="rect">
            <a:avLst/>
          </a:prstGeom>
        </p:spPr>
        <p:txBody>
          <a:bodyPr vert="horz" lIns="182880" tIns="91440" rIns="182880" bIns="91440" rtlCol="0" anchor="b">
            <a:normAutofit fontScale="97500"/>
          </a:bodyPr>
          <a:lstStyle>
            <a:lvl1pPr algn="l" defTabSz="685800" rtl="0" eaLnBrk="1" latinLnBrk="0" hangingPunct="1">
              <a:lnSpc>
                <a:spcPct val="90000"/>
              </a:lnSpc>
              <a:spcBef>
                <a:spcPct val="0"/>
              </a:spcBef>
              <a:buNone/>
              <a:defRPr sz="2400" kern="1200">
                <a:solidFill>
                  <a:schemeClr val="accent6">
                    <a:satOff val="-16844"/>
                    <a:lumOff val="-30747"/>
                  </a:schemeClr>
                </a:solidFill>
                <a:latin typeface="+mj-lt"/>
                <a:ea typeface="+mj-ea"/>
                <a:cs typeface="+mj-cs"/>
              </a:defRPr>
            </a:lvl1pPr>
          </a:lstStyle>
          <a:p>
            <a:pPr defTabSz="1828800">
              <a:defRPr/>
            </a:pPr>
            <a:r>
              <a:rPr lang="en-US" sz="8800" b="1" spc="-174">
                <a:solidFill>
                  <a:srgbClr val="960E52"/>
                </a:solidFill>
                <a:latin typeface="Calibri" panose="020F0502020204030204"/>
              </a:rPr>
              <a:t>Consultation response</a:t>
            </a:r>
          </a:p>
        </p:txBody>
      </p:sp>
      <p:graphicFrame>
        <p:nvGraphicFramePr>
          <p:cNvPr id="7" name="Content Placeholder 12">
            <a:extLst>
              <a:ext uri="{FF2B5EF4-FFF2-40B4-BE49-F238E27FC236}">
                <a16:creationId xmlns:a16="http://schemas.microsoft.com/office/drawing/2014/main" id="{19E73D28-1478-533F-D361-B6D1D555DBCB}"/>
              </a:ext>
            </a:extLst>
          </p:cNvPr>
          <p:cNvGraphicFramePr>
            <a:graphicFrameLocks noGrp="1"/>
          </p:cNvGraphicFramePr>
          <p:nvPr/>
        </p:nvGraphicFramePr>
        <p:xfrm>
          <a:off x="3787157" y="7051481"/>
          <a:ext cx="5672530" cy="600049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8" name="Content Placeholder 17">
            <a:extLst>
              <a:ext uri="{FF2B5EF4-FFF2-40B4-BE49-F238E27FC236}">
                <a16:creationId xmlns:a16="http://schemas.microsoft.com/office/drawing/2014/main" id="{349E1BCE-3581-47CC-C1E7-958CE9B871C4}"/>
              </a:ext>
            </a:extLst>
          </p:cNvPr>
          <p:cNvGraphicFramePr>
            <a:graphicFrameLocks noGrp="1"/>
          </p:cNvGraphicFramePr>
          <p:nvPr/>
        </p:nvGraphicFramePr>
        <p:xfrm>
          <a:off x="9871704" y="7179822"/>
          <a:ext cx="5760184" cy="581158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 name="Content Placeholder 9">
            <a:extLst>
              <a:ext uri="{FF2B5EF4-FFF2-40B4-BE49-F238E27FC236}">
                <a16:creationId xmlns:a16="http://schemas.microsoft.com/office/drawing/2014/main" id="{3ED6E370-791F-CB7A-BEEF-9D791168D1EC}"/>
              </a:ext>
            </a:extLst>
          </p:cNvPr>
          <p:cNvGraphicFramePr>
            <a:graphicFrameLocks noGrp="1"/>
          </p:cNvGraphicFramePr>
          <p:nvPr/>
        </p:nvGraphicFramePr>
        <p:xfrm>
          <a:off x="10429648" y="1994128"/>
          <a:ext cx="6464980" cy="486387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0" name="Content Placeholder 17">
            <a:extLst>
              <a:ext uri="{FF2B5EF4-FFF2-40B4-BE49-F238E27FC236}">
                <a16:creationId xmlns:a16="http://schemas.microsoft.com/office/drawing/2014/main" id="{5DFB15FC-E9E4-70A8-5B97-6925B4ACB84C}"/>
              </a:ext>
            </a:extLst>
          </p:cNvPr>
          <p:cNvGraphicFramePr>
            <a:graphicFrameLocks noGrp="1"/>
          </p:cNvGraphicFramePr>
          <p:nvPr/>
        </p:nvGraphicFramePr>
        <p:xfrm>
          <a:off x="15663475" y="6365650"/>
          <a:ext cx="5672526" cy="532560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1" name="Content Placeholder 10">
            <a:extLst>
              <a:ext uri="{FF2B5EF4-FFF2-40B4-BE49-F238E27FC236}">
                <a16:creationId xmlns:a16="http://schemas.microsoft.com/office/drawing/2014/main" id="{BD8B766D-E785-DE1B-6170-108C9783CC09}"/>
              </a:ext>
            </a:extLst>
          </p:cNvPr>
          <p:cNvGraphicFramePr>
            <a:graphicFrameLocks noGrp="1"/>
          </p:cNvGraphicFramePr>
          <p:nvPr/>
        </p:nvGraphicFramePr>
        <p:xfrm>
          <a:off x="16372115" y="2606439"/>
          <a:ext cx="4088002" cy="343739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00449144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title"/>
          </p:nvPr>
        </p:nvSpPr>
        <p:spPr>
          <a:xfrm>
            <a:off x="4789990" y="2409993"/>
            <a:ext cx="15773400" cy="1895790"/>
          </a:xfrm>
          <a:prstGeom prst="rect">
            <a:avLst/>
          </a:prstGeom>
        </p:spPr>
        <p:txBody>
          <a:bodyPr>
            <a:noAutofit/>
          </a:bodyPr>
          <a:lstStyle>
            <a:lvl1pPr>
              <a:defRPr>
                <a:solidFill>
                  <a:schemeClr val="accent6">
                    <a:satOff val="-16844"/>
                    <a:lumOff val="-30747"/>
                  </a:schemeClr>
                </a:solidFill>
              </a:defRPr>
            </a:lvl1pPr>
          </a:lstStyle>
          <a:p>
            <a:r>
              <a:rPr lang="en-GB" sz="8600" b="1" spc="-174">
                <a:solidFill>
                  <a:srgbClr val="960E52"/>
                </a:solidFill>
                <a:latin typeface="Calibri" panose="020F0502020204030204"/>
              </a:rPr>
              <a:t>Creating a resident conference</a:t>
            </a:r>
            <a:endParaRPr lang="en-GB" sz="8600" b="1" spc="-174" dirty="0">
              <a:solidFill>
                <a:srgbClr val="960E52"/>
              </a:solidFill>
              <a:latin typeface="Calibri" panose="020F0502020204030204"/>
            </a:endParaRPr>
          </a:p>
        </p:txBody>
      </p:sp>
      <p:pic>
        <p:nvPicPr>
          <p:cNvPr id="10" name="Picture 9" descr="Diagram, map&#10;&#10;Description automatically generated">
            <a:extLst>
              <a:ext uri="{FF2B5EF4-FFF2-40B4-BE49-F238E27FC236}">
                <a16:creationId xmlns:a16="http://schemas.microsoft.com/office/drawing/2014/main" id="{F8D2F9A3-FC31-0931-298A-0BFB37843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6261" y="3953700"/>
            <a:ext cx="10151478" cy="8618672"/>
          </a:xfrm>
          <a:prstGeom prst="rect">
            <a:avLst/>
          </a:prstGeom>
        </p:spPr>
      </p:pic>
      <p:sp>
        <p:nvSpPr>
          <p:cNvPr id="11" name="Rectangle 10">
            <a:extLst>
              <a:ext uri="{FF2B5EF4-FFF2-40B4-BE49-F238E27FC236}">
                <a16:creationId xmlns:a16="http://schemas.microsoft.com/office/drawing/2014/main" id="{8D569CA1-6F6E-6245-2997-167FD62B129A}"/>
              </a:ext>
            </a:extLst>
          </p:cNvPr>
          <p:cNvSpPr/>
          <p:nvPr/>
        </p:nvSpPr>
        <p:spPr>
          <a:xfrm>
            <a:off x="14298593" y="3842795"/>
            <a:ext cx="4143738" cy="2801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GB" sz="360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FF3F23DA-BEFB-9C66-0990-DC83B391EE8A}"/>
              </a:ext>
            </a:extLst>
          </p:cNvPr>
          <p:cNvSpPr/>
          <p:nvPr/>
        </p:nvSpPr>
        <p:spPr>
          <a:xfrm>
            <a:off x="7116261" y="8935657"/>
            <a:ext cx="2668206" cy="125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GB" sz="3600" kern="1200">
              <a:solidFill>
                <a:prstClr val="white"/>
              </a:solidFill>
              <a:latin typeface="Calibri" panose="020F0502020204030204"/>
            </a:endParaRPr>
          </a:p>
        </p:txBody>
      </p:sp>
    </p:spTree>
    <p:extLst>
      <p:ext uri="{BB962C8B-B14F-4D97-AF65-F5344CB8AC3E}">
        <p14:creationId xmlns:p14="http://schemas.microsoft.com/office/powerpoint/2010/main" val="4173510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ctrTitle"/>
          </p:nvPr>
        </p:nvSpPr>
        <p:spPr>
          <a:xfrm>
            <a:off x="957296" y="0"/>
            <a:ext cx="21971004" cy="3051337"/>
          </a:xfrm>
          <a:prstGeom prst="rect">
            <a:avLst/>
          </a:prstGeom>
        </p:spPr>
        <p:txBody>
          <a:bodyPr>
            <a:normAutofit/>
          </a:bodyPr>
          <a:lstStyle>
            <a:lvl1pPr>
              <a:defRPr>
                <a:solidFill>
                  <a:schemeClr val="accent6">
                    <a:satOff val="-16844"/>
                    <a:lumOff val="-30747"/>
                  </a:schemeClr>
                </a:solidFill>
              </a:defRPr>
            </a:lvl1pPr>
          </a:lstStyle>
          <a:p>
            <a:pPr algn="ctr"/>
            <a:r>
              <a:rPr lang="en-GB" sz="18000" dirty="0"/>
              <a:t>Agenda</a:t>
            </a:r>
          </a:p>
        </p:txBody>
      </p:sp>
      <p:sp>
        <p:nvSpPr>
          <p:cNvPr id="3" name="Text Placeholder 2">
            <a:extLst>
              <a:ext uri="{FF2B5EF4-FFF2-40B4-BE49-F238E27FC236}">
                <a16:creationId xmlns:a16="http://schemas.microsoft.com/office/drawing/2014/main" id="{4268D49D-B089-224F-A89B-9DD2608F4981}"/>
              </a:ext>
            </a:extLst>
          </p:cNvPr>
          <p:cNvSpPr>
            <a:spLocks noGrp="1"/>
          </p:cNvSpPr>
          <p:nvPr>
            <p:ph type="body" sz="quarter" idx="21"/>
          </p:nvPr>
        </p:nvSpPr>
        <p:spPr/>
        <p:txBody>
          <a:bodyPr>
            <a:normAutofit lnSpcReduction="10000"/>
          </a:bodyPr>
          <a:lstStyle/>
          <a:p>
            <a:endParaRPr lang="en-GB"/>
          </a:p>
        </p:txBody>
      </p:sp>
      <p:graphicFrame>
        <p:nvGraphicFramePr>
          <p:cNvPr id="6" name="Table 5">
            <a:extLst>
              <a:ext uri="{FF2B5EF4-FFF2-40B4-BE49-F238E27FC236}">
                <a16:creationId xmlns:a16="http://schemas.microsoft.com/office/drawing/2014/main" id="{8C0960BF-AAAA-237D-3BFA-971CAB8FBFD5}"/>
              </a:ext>
            </a:extLst>
          </p:cNvPr>
          <p:cNvGraphicFramePr>
            <a:graphicFrameLocks noGrp="1"/>
          </p:cNvGraphicFramePr>
          <p:nvPr>
            <p:extLst>
              <p:ext uri="{D42A27DB-BD31-4B8C-83A1-F6EECF244321}">
                <p14:modId xmlns:p14="http://schemas.microsoft.com/office/powerpoint/2010/main" val="282082956"/>
              </p:ext>
            </p:extLst>
          </p:nvPr>
        </p:nvGraphicFramePr>
        <p:xfrm>
          <a:off x="3766457" y="3352798"/>
          <a:ext cx="15468600" cy="7249891"/>
        </p:xfrm>
        <a:graphic>
          <a:graphicData uri="http://schemas.openxmlformats.org/drawingml/2006/table">
            <a:tbl>
              <a:tblPr/>
              <a:tblGrid>
                <a:gridCol w="5156200">
                  <a:extLst>
                    <a:ext uri="{9D8B030D-6E8A-4147-A177-3AD203B41FA5}">
                      <a16:colId xmlns:a16="http://schemas.microsoft.com/office/drawing/2014/main" val="918690719"/>
                    </a:ext>
                  </a:extLst>
                </a:gridCol>
                <a:gridCol w="5156200">
                  <a:extLst>
                    <a:ext uri="{9D8B030D-6E8A-4147-A177-3AD203B41FA5}">
                      <a16:colId xmlns:a16="http://schemas.microsoft.com/office/drawing/2014/main" val="2757492958"/>
                    </a:ext>
                  </a:extLst>
                </a:gridCol>
                <a:gridCol w="5156200">
                  <a:extLst>
                    <a:ext uri="{9D8B030D-6E8A-4147-A177-3AD203B41FA5}">
                      <a16:colId xmlns:a16="http://schemas.microsoft.com/office/drawing/2014/main" val="3498197600"/>
                    </a:ext>
                  </a:extLst>
                </a:gridCol>
              </a:tblGrid>
              <a:tr h="743579">
                <a:tc>
                  <a:txBody>
                    <a:bodyPr/>
                    <a:lstStyle/>
                    <a:p>
                      <a:pPr algn="l"/>
                      <a:r>
                        <a:rPr lang="en-GB" sz="1800" b="1" dirty="0">
                          <a:effectLst/>
                        </a:rPr>
                        <a:t>                                   Time </a:t>
                      </a:r>
                    </a:p>
                  </a:txBody>
                  <a:tcPr anchor="ctr">
                    <a:lnL>
                      <a:noFill/>
                    </a:lnL>
                    <a:lnR>
                      <a:noFill/>
                    </a:lnR>
                    <a:lnT>
                      <a:noFill/>
                    </a:lnT>
                    <a:lnB>
                      <a:noFill/>
                    </a:lnB>
                    <a:solidFill>
                      <a:srgbClr val="E1E5EF"/>
                    </a:solidFill>
                  </a:tcPr>
                </a:tc>
                <a:tc>
                  <a:txBody>
                    <a:bodyPr/>
                    <a:lstStyle/>
                    <a:p>
                      <a:pPr algn="l"/>
                      <a:r>
                        <a:rPr lang="en-GB" sz="1800" b="1" dirty="0">
                          <a:effectLst/>
                        </a:rPr>
                        <a:t>                              Session</a:t>
                      </a:r>
                    </a:p>
                  </a:txBody>
                  <a:tcPr anchor="ctr">
                    <a:lnL>
                      <a:noFill/>
                    </a:lnL>
                    <a:lnR>
                      <a:noFill/>
                    </a:lnR>
                    <a:lnT>
                      <a:noFill/>
                    </a:lnT>
                    <a:lnB>
                      <a:noFill/>
                    </a:lnB>
                    <a:solidFill>
                      <a:srgbClr val="E1E5EF"/>
                    </a:solidFill>
                  </a:tcPr>
                </a:tc>
                <a:tc>
                  <a:txBody>
                    <a:bodyPr/>
                    <a:lstStyle/>
                    <a:p>
                      <a:pPr algn="l"/>
                      <a:r>
                        <a:rPr lang="en-GB" sz="1800" b="1" dirty="0">
                          <a:effectLst/>
                        </a:rPr>
                        <a:t>                              Overview</a:t>
                      </a:r>
                    </a:p>
                  </a:txBody>
                  <a:tcPr anchor="ctr">
                    <a:lnL>
                      <a:noFill/>
                    </a:lnL>
                    <a:lnR>
                      <a:noFill/>
                    </a:lnR>
                    <a:lnT>
                      <a:noFill/>
                    </a:lnT>
                    <a:lnB>
                      <a:noFill/>
                    </a:lnB>
                    <a:solidFill>
                      <a:srgbClr val="E1E5EF"/>
                    </a:solidFill>
                  </a:tcPr>
                </a:tc>
                <a:extLst>
                  <a:ext uri="{0D108BD9-81ED-4DB2-BD59-A6C34878D82A}">
                    <a16:rowId xmlns:a16="http://schemas.microsoft.com/office/drawing/2014/main" val="1733521412"/>
                  </a:ext>
                </a:extLst>
              </a:tr>
              <a:tr h="743579">
                <a:tc>
                  <a:txBody>
                    <a:bodyPr/>
                    <a:lstStyle/>
                    <a:p>
                      <a:r>
                        <a:rPr lang="en-GB" sz="1800" dirty="0" err="1">
                          <a:effectLst/>
                        </a:rPr>
                        <a:t>10:30am</a:t>
                      </a:r>
                      <a:r>
                        <a:rPr lang="en-GB" sz="1800" dirty="0">
                          <a:effectLst/>
                        </a:rPr>
                        <a:t> – </a:t>
                      </a:r>
                      <a:r>
                        <a:rPr lang="en-GB" sz="1800" dirty="0" err="1">
                          <a:effectLst/>
                        </a:rPr>
                        <a:t>11:00am</a:t>
                      </a:r>
                      <a:endParaRPr lang="en-GB" sz="1800" dirty="0">
                        <a:effectLst/>
                      </a:endParaRPr>
                    </a:p>
                  </a:txBody>
                  <a:tcPr anchor="ctr">
                    <a:lnL>
                      <a:noFill/>
                    </a:lnL>
                    <a:lnR>
                      <a:noFill/>
                    </a:lnR>
                    <a:lnT>
                      <a:noFill/>
                    </a:lnT>
                    <a:lnB>
                      <a:noFill/>
                    </a:lnB>
                  </a:tcPr>
                </a:tc>
                <a:tc>
                  <a:txBody>
                    <a:bodyPr/>
                    <a:lstStyle/>
                    <a:p>
                      <a:r>
                        <a:rPr lang="en-GB" sz="1800" dirty="0">
                          <a:effectLst/>
                        </a:rPr>
                        <a:t>Housing Sustainability</a:t>
                      </a:r>
                    </a:p>
                  </a:txBody>
                  <a:tcPr anchor="ctr">
                    <a:lnL>
                      <a:noFill/>
                    </a:lnL>
                    <a:lnR>
                      <a:noFill/>
                    </a:lnR>
                    <a:lnT>
                      <a:noFill/>
                    </a:lnT>
                    <a:lnB>
                      <a:noFill/>
                    </a:lnB>
                  </a:tcPr>
                </a:tc>
                <a:tc>
                  <a:txBody>
                    <a:bodyPr/>
                    <a:lstStyle/>
                    <a:p>
                      <a:r>
                        <a:rPr lang="en-GB" sz="1800" dirty="0">
                          <a:effectLst/>
                        </a:rPr>
                        <a:t>Anthony Jones</a:t>
                      </a:r>
                    </a:p>
                  </a:txBody>
                  <a:tcPr anchor="ctr">
                    <a:lnL>
                      <a:noFill/>
                    </a:lnL>
                    <a:lnR>
                      <a:noFill/>
                    </a:lnR>
                    <a:lnT>
                      <a:noFill/>
                    </a:lnT>
                    <a:lnB>
                      <a:noFill/>
                    </a:lnB>
                  </a:tcPr>
                </a:tc>
                <a:extLst>
                  <a:ext uri="{0D108BD9-81ED-4DB2-BD59-A6C34878D82A}">
                    <a16:rowId xmlns:a16="http://schemas.microsoft.com/office/drawing/2014/main" val="1201834166"/>
                  </a:ext>
                </a:extLst>
              </a:tr>
              <a:tr h="743579">
                <a:tc>
                  <a:txBody>
                    <a:bodyPr/>
                    <a:lstStyle/>
                    <a:p>
                      <a:r>
                        <a:rPr lang="en-GB" sz="1800">
                          <a:effectLst/>
                        </a:rPr>
                        <a:t>11:00am – 11:30am</a:t>
                      </a:r>
                    </a:p>
                  </a:txBody>
                  <a:tcPr anchor="ctr">
                    <a:lnL>
                      <a:noFill/>
                    </a:lnL>
                    <a:lnR>
                      <a:noFill/>
                    </a:lnR>
                    <a:lnT>
                      <a:noFill/>
                    </a:lnT>
                    <a:lnB>
                      <a:noFill/>
                    </a:lnB>
                    <a:solidFill>
                      <a:srgbClr val="E1E5EF"/>
                    </a:solidFill>
                  </a:tcPr>
                </a:tc>
                <a:tc>
                  <a:txBody>
                    <a:bodyPr/>
                    <a:lstStyle/>
                    <a:p>
                      <a:r>
                        <a:rPr lang="en-GB" sz="1800">
                          <a:effectLst/>
                        </a:rPr>
                        <a:t>Resident Engagement</a:t>
                      </a:r>
                    </a:p>
                  </a:txBody>
                  <a:tcPr anchor="ctr">
                    <a:lnL>
                      <a:noFill/>
                    </a:lnL>
                    <a:lnR>
                      <a:noFill/>
                    </a:lnR>
                    <a:lnT>
                      <a:noFill/>
                    </a:lnT>
                    <a:lnB>
                      <a:noFill/>
                    </a:lnB>
                    <a:solidFill>
                      <a:srgbClr val="E1E5EF"/>
                    </a:solidFill>
                  </a:tcPr>
                </a:tc>
                <a:tc>
                  <a:txBody>
                    <a:bodyPr/>
                    <a:lstStyle/>
                    <a:p>
                      <a:r>
                        <a:rPr lang="en-GB" sz="1800">
                          <a:effectLst/>
                        </a:rPr>
                        <a:t>Henry Roffey</a:t>
                      </a:r>
                    </a:p>
                  </a:txBody>
                  <a:tcPr anchor="ctr">
                    <a:lnL>
                      <a:noFill/>
                    </a:lnL>
                    <a:lnR>
                      <a:noFill/>
                    </a:lnR>
                    <a:lnT>
                      <a:noFill/>
                    </a:lnT>
                    <a:lnB>
                      <a:noFill/>
                    </a:lnB>
                    <a:solidFill>
                      <a:srgbClr val="E1E5EF"/>
                    </a:solidFill>
                  </a:tcPr>
                </a:tc>
                <a:extLst>
                  <a:ext uri="{0D108BD9-81ED-4DB2-BD59-A6C34878D82A}">
                    <a16:rowId xmlns:a16="http://schemas.microsoft.com/office/drawing/2014/main" val="3681178844"/>
                  </a:ext>
                </a:extLst>
              </a:tr>
              <a:tr h="743579">
                <a:tc>
                  <a:txBody>
                    <a:bodyPr/>
                    <a:lstStyle/>
                    <a:p>
                      <a:r>
                        <a:rPr lang="en-GB" sz="1800">
                          <a:effectLst/>
                        </a:rPr>
                        <a:t>11.30am – 12:30pm</a:t>
                      </a:r>
                    </a:p>
                  </a:txBody>
                  <a:tcPr anchor="ctr">
                    <a:lnL>
                      <a:noFill/>
                    </a:lnL>
                    <a:lnR>
                      <a:noFill/>
                    </a:lnR>
                    <a:lnT>
                      <a:noFill/>
                    </a:lnT>
                    <a:lnB>
                      <a:noFill/>
                    </a:lnB>
                  </a:tcPr>
                </a:tc>
                <a:tc>
                  <a:txBody>
                    <a:bodyPr/>
                    <a:lstStyle/>
                    <a:p>
                      <a:r>
                        <a:rPr lang="en-GB" sz="1800">
                          <a:effectLst/>
                        </a:rPr>
                        <a:t>Citizen Advice</a:t>
                      </a:r>
                    </a:p>
                  </a:txBody>
                  <a:tcPr anchor="ctr">
                    <a:lnL>
                      <a:noFill/>
                    </a:lnL>
                    <a:lnR>
                      <a:noFill/>
                    </a:lnR>
                    <a:lnT>
                      <a:noFill/>
                    </a:lnT>
                    <a:lnB>
                      <a:noFill/>
                    </a:lnB>
                  </a:tcPr>
                </a:tc>
                <a:tc>
                  <a:txBody>
                    <a:bodyPr/>
                    <a:lstStyle/>
                    <a:p>
                      <a:r>
                        <a:rPr lang="en-GB" sz="1800" dirty="0">
                          <a:effectLst/>
                        </a:rPr>
                        <a:t>Noreen O'Neil </a:t>
                      </a:r>
                    </a:p>
                  </a:txBody>
                  <a:tcPr anchor="ctr">
                    <a:lnL>
                      <a:noFill/>
                    </a:lnL>
                    <a:lnR>
                      <a:noFill/>
                    </a:lnR>
                    <a:lnT>
                      <a:noFill/>
                    </a:lnT>
                    <a:lnB>
                      <a:noFill/>
                    </a:lnB>
                  </a:tcPr>
                </a:tc>
                <a:extLst>
                  <a:ext uri="{0D108BD9-81ED-4DB2-BD59-A6C34878D82A}">
                    <a16:rowId xmlns:a16="http://schemas.microsoft.com/office/drawing/2014/main" val="3556824488"/>
                  </a:ext>
                </a:extLst>
              </a:tr>
              <a:tr h="743579">
                <a:tc>
                  <a:txBody>
                    <a:bodyPr/>
                    <a:lstStyle/>
                    <a:p>
                      <a:r>
                        <a:rPr lang="en-GB" sz="1800">
                          <a:effectLst/>
                        </a:rPr>
                        <a:t>12:30pm -1:00pm</a:t>
                      </a:r>
                    </a:p>
                  </a:txBody>
                  <a:tcPr anchor="ctr">
                    <a:lnL>
                      <a:noFill/>
                    </a:lnL>
                    <a:lnR>
                      <a:noFill/>
                    </a:lnR>
                    <a:lnT>
                      <a:noFill/>
                    </a:lnT>
                    <a:lnB>
                      <a:noFill/>
                    </a:lnB>
                    <a:solidFill>
                      <a:srgbClr val="E1E5EF"/>
                    </a:solidFill>
                  </a:tcPr>
                </a:tc>
                <a:tc>
                  <a:txBody>
                    <a:bodyPr/>
                    <a:lstStyle/>
                    <a:p>
                      <a:r>
                        <a:rPr lang="en-GB" sz="1800" dirty="0">
                          <a:effectLst/>
                        </a:rPr>
                        <a:t>Residents Voice</a:t>
                      </a:r>
                    </a:p>
                  </a:txBody>
                  <a:tcPr anchor="ctr">
                    <a:lnL>
                      <a:noFill/>
                    </a:lnL>
                    <a:lnR>
                      <a:noFill/>
                    </a:lnR>
                    <a:lnT>
                      <a:noFill/>
                    </a:lnT>
                    <a:lnB>
                      <a:noFill/>
                    </a:lnB>
                    <a:solidFill>
                      <a:srgbClr val="E1E5EF"/>
                    </a:solidFill>
                  </a:tcPr>
                </a:tc>
                <a:tc>
                  <a:txBody>
                    <a:bodyPr/>
                    <a:lstStyle/>
                    <a:p>
                      <a:r>
                        <a:rPr lang="en-GB" sz="1800">
                          <a:effectLst/>
                        </a:rPr>
                        <a:t>Resident of Lupus Street – Pauline Moran</a:t>
                      </a:r>
                    </a:p>
                  </a:txBody>
                  <a:tcPr anchor="ctr">
                    <a:lnL>
                      <a:noFill/>
                    </a:lnL>
                    <a:lnR>
                      <a:noFill/>
                    </a:lnR>
                    <a:lnT>
                      <a:noFill/>
                    </a:lnT>
                    <a:lnB>
                      <a:noFill/>
                    </a:lnB>
                    <a:solidFill>
                      <a:srgbClr val="E1E5EF"/>
                    </a:solidFill>
                  </a:tcPr>
                </a:tc>
                <a:extLst>
                  <a:ext uri="{0D108BD9-81ED-4DB2-BD59-A6C34878D82A}">
                    <a16:rowId xmlns:a16="http://schemas.microsoft.com/office/drawing/2014/main" val="3354225715"/>
                  </a:ext>
                </a:extLst>
              </a:tr>
              <a:tr h="743579">
                <a:tc>
                  <a:txBody>
                    <a:bodyPr/>
                    <a:lstStyle/>
                    <a:p>
                      <a:r>
                        <a:rPr lang="en-GB" sz="1800">
                          <a:effectLst/>
                        </a:rPr>
                        <a:t>1:00pm- 1:15pm</a:t>
                      </a:r>
                    </a:p>
                  </a:txBody>
                  <a:tcPr anchor="ctr">
                    <a:lnL>
                      <a:noFill/>
                    </a:lnL>
                    <a:lnR>
                      <a:noFill/>
                    </a:lnR>
                    <a:lnT>
                      <a:noFill/>
                    </a:lnT>
                    <a:lnB>
                      <a:noFill/>
                    </a:lnB>
                  </a:tcPr>
                </a:tc>
                <a:tc>
                  <a:txBody>
                    <a:bodyPr/>
                    <a:lstStyle/>
                    <a:p>
                      <a:r>
                        <a:rPr lang="en-GB" sz="1800">
                          <a:effectLst/>
                        </a:rPr>
                        <a:t>15 minute break</a:t>
                      </a:r>
                    </a:p>
                  </a:txBody>
                  <a:tcPr anchor="ctr">
                    <a:lnL>
                      <a:noFill/>
                    </a:lnL>
                    <a:lnR>
                      <a:noFill/>
                    </a:lnR>
                    <a:lnT>
                      <a:noFill/>
                    </a:lnT>
                    <a:lnB>
                      <a:noFill/>
                    </a:lnB>
                  </a:tcPr>
                </a:tc>
                <a:tc>
                  <a:txBody>
                    <a:bodyPr/>
                    <a:lstStyle/>
                    <a:p>
                      <a:r>
                        <a:rPr lang="en-GB" sz="1800">
                          <a:effectLst/>
                        </a:rPr>
                        <a:t>15 minute break</a:t>
                      </a:r>
                    </a:p>
                  </a:txBody>
                  <a:tcPr anchor="ctr">
                    <a:lnL>
                      <a:noFill/>
                    </a:lnL>
                    <a:lnR>
                      <a:noFill/>
                    </a:lnR>
                    <a:lnT>
                      <a:noFill/>
                    </a:lnT>
                    <a:lnB>
                      <a:noFill/>
                    </a:lnB>
                  </a:tcPr>
                </a:tc>
                <a:extLst>
                  <a:ext uri="{0D108BD9-81ED-4DB2-BD59-A6C34878D82A}">
                    <a16:rowId xmlns:a16="http://schemas.microsoft.com/office/drawing/2014/main" val="1485852204"/>
                  </a:ext>
                </a:extLst>
              </a:tr>
              <a:tr h="743579">
                <a:tc>
                  <a:txBody>
                    <a:bodyPr/>
                    <a:lstStyle/>
                    <a:p>
                      <a:r>
                        <a:rPr lang="en-GB" sz="1800">
                          <a:effectLst/>
                        </a:rPr>
                        <a:t>1:15pm - 1:45pm</a:t>
                      </a:r>
                    </a:p>
                  </a:txBody>
                  <a:tcPr anchor="ctr">
                    <a:lnL>
                      <a:noFill/>
                    </a:lnL>
                    <a:lnR>
                      <a:noFill/>
                    </a:lnR>
                    <a:lnT>
                      <a:noFill/>
                    </a:lnT>
                    <a:lnB>
                      <a:noFill/>
                    </a:lnB>
                    <a:solidFill>
                      <a:srgbClr val="E1E5EF"/>
                    </a:solidFill>
                  </a:tcPr>
                </a:tc>
                <a:tc>
                  <a:txBody>
                    <a:bodyPr/>
                    <a:lstStyle/>
                    <a:p>
                      <a:r>
                        <a:rPr lang="en-GB" sz="1800">
                          <a:effectLst/>
                        </a:rPr>
                        <a:t>Cost of living / energy costs</a:t>
                      </a:r>
                    </a:p>
                  </a:txBody>
                  <a:tcPr anchor="ctr">
                    <a:lnL>
                      <a:noFill/>
                    </a:lnL>
                    <a:lnR>
                      <a:noFill/>
                    </a:lnR>
                    <a:lnT>
                      <a:noFill/>
                    </a:lnT>
                    <a:lnB>
                      <a:noFill/>
                    </a:lnB>
                    <a:solidFill>
                      <a:srgbClr val="E1E5EF"/>
                    </a:solidFill>
                  </a:tcPr>
                </a:tc>
                <a:tc>
                  <a:txBody>
                    <a:bodyPr/>
                    <a:lstStyle/>
                    <a:p>
                      <a:r>
                        <a:rPr lang="en-GB" sz="1800">
                          <a:effectLst/>
                        </a:rPr>
                        <a:t>Paul Halpin</a:t>
                      </a:r>
                    </a:p>
                  </a:txBody>
                  <a:tcPr anchor="ctr">
                    <a:lnL>
                      <a:noFill/>
                    </a:lnL>
                    <a:lnR>
                      <a:noFill/>
                    </a:lnR>
                    <a:lnT>
                      <a:noFill/>
                    </a:lnT>
                    <a:lnB>
                      <a:noFill/>
                    </a:lnB>
                    <a:solidFill>
                      <a:srgbClr val="E1E5EF"/>
                    </a:solidFill>
                  </a:tcPr>
                </a:tc>
                <a:extLst>
                  <a:ext uri="{0D108BD9-81ED-4DB2-BD59-A6C34878D82A}">
                    <a16:rowId xmlns:a16="http://schemas.microsoft.com/office/drawing/2014/main" val="2970079732"/>
                  </a:ext>
                </a:extLst>
              </a:tr>
              <a:tr h="743579">
                <a:tc>
                  <a:txBody>
                    <a:bodyPr/>
                    <a:lstStyle/>
                    <a:p>
                      <a:r>
                        <a:rPr lang="en-GB" sz="1800">
                          <a:effectLst/>
                        </a:rPr>
                        <a:t>1:45pm- 2:45pm</a:t>
                      </a:r>
                    </a:p>
                  </a:txBody>
                  <a:tcPr anchor="ctr">
                    <a:lnL>
                      <a:noFill/>
                    </a:lnL>
                    <a:lnR>
                      <a:noFill/>
                    </a:lnR>
                    <a:lnT>
                      <a:noFill/>
                    </a:lnT>
                    <a:lnB>
                      <a:noFill/>
                    </a:lnB>
                  </a:tcPr>
                </a:tc>
                <a:tc>
                  <a:txBody>
                    <a:bodyPr/>
                    <a:lstStyle/>
                    <a:p>
                      <a:r>
                        <a:rPr lang="en-GB" sz="1800">
                          <a:effectLst/>
                        </a:rPr>
                        <a:t>Leasehold Advisory Service</a:t>
                      </a:r>
                    </a:p>
                  </a:txBody>
                  <a:tcPr anchor="ctr">
                    <a:lnL>
                      <a:noFill/>
                    </a:lnL>
                    <a:lnR>
                      <a:noFill/>
                    </a:lnR>
                    <a:lnT>
                      <a:noFill/>
                    </a:lnT>
                    <a:lnB>
                      <a:noFill/>
                    </a:lnB>
                  </a:tcPr>
                </a:tc>
                <a:tc>
                  <a:txBody>
                    <a:bodyPr/>
                    <a:lstStyle/>
                    <a:p>
                      <a:r>
                        <a:rPr lang="en-GB" sz="1800">
                          <a:effectLst/>
                        </a:rPr>
                        <a:t>Anthony Essien</a:t>
                      </a:r>
                    </a:p>
                  </a:txBody>
                  <a:tcPr anchor="ctr">
                    <a:lnL>
                      <a:noFill/>
                    </a:lnL>
                    <a:lnR>
                      <a:noFill/>
                    </a:lnR>
                    <a:lnT>
                      <a:noFill/>
                    </a:lnT>
                    <a:lnB>
                      <a:noFill/>
                    </a:lnB>
                  </a:tcPr>
                </a:tc>
                <a:extLst>
                  <a:ext uri="{0D108BD9-81ED-4DB2-BD59-A6C34878D82A}">
                    <a16:rowId xmlns:a16="http://schemas.microsoft.com/office/drawing/2014/main" val="366357578"/>
                  </a:ext>
                </a:extLst>
              </a:tr>
              <a:tr h="1301259">
                <a:tc>
                  <a:txBody>
                    <a:bodyPr/>
                    <a:lstStyle/>
                    <a:p>
                      <a:r>
                        <a:rPr lang="en-GB" sz="1800">
                          <a:effectLst/>
                        </a:rPr>
                        <a:t>2:45pm - 3:15pm</a:t>
                      </a:r>
                    </a:p>
                  </a:txBody>
                  <a:tcPr anchor="ctr">
                    <a:lnL>
                      <a:noFill/>
                    </a:lnL>
                    <a:lnR>
                      <a:noFill/>
                    </a:lnR>
                    <a:lnT>
                      <a:noFill/>
                    </a:lnT>
                    <a:lnB>
                      <a:noFill/>
                    </a:lnB>
                    <a:solidFill>
                      <a:srgbClr val="E1E5EF"/>
                    </a:solidFill>
                  </a:tcPr>
                </a:tc>
                <a:tc>
                  <a:txBody>
                    <a:bodyPr/>
                    <a:lstStyle/>
                    <a:p>
                      <a:r>
                        <a:rPr lang="en-GB" sz="1800">
                          <a:effectLst/>
                        </a:rPr>
                        <a:t>Q&amp;A panel</a:t>
                      </a:r>
                    </a:p>
                  </a:txBody>
                  <a:tcPr anchor="ctr">
                    <a:lnL>
                      <a:noFill/>
                    </a:lnL>
                    <a:lnR>
                      <a:noFill/>
                    </a:lnR>
                    <a:lnT>
                      <a:noFill/>
                    </a:lnT>
                    <a:lnB>
                      <a:noFill/>
                    </a:lnB>
                    <a:solidFill>
                      <a:srgbClr val="E1E5EF"/>
                    </a:solidFill>
                  </a:tcPr>
                </a:tc>
                <a:tc>
                  <a:txBody>
                    <a:bodyPr/>
                    <a:lstStyle/>
                    <a:p>
                      <a:r>
                        <a:rPr lang="en-GB" sz="1800" dirty="0">
                          <a:effectLst/>
                        </a:rPr>
                        <a:t>Ask your questions relevant to you, and they will be answered live by senior officers</a:t>
                      </a:r>
                    </a:p>
                  </a:txBody>
                  <a:tcPr anchor="ctr">
                    <a:lnL>
                      <a:noFill/>
                    </a:lnL>
                    <a:lnR>
                      <a:noFill/>
                    </a:lnR>
                    <a:lnT>
                      <a:noFill/>
                    </a:lnT>
                    <a:lnB>
                      <a:noFill/>
                    </a:lnB>
                    <a:solidFill>
                      <a:srgbClr val="E1E5EF"/>
                    </a:solidFill>
                  </a:tcPr>
                </a:tc>
                <a:extLst>
                  <a:ext uri="{0D108BD9-81ED-4DB2-BD59-A6C34878D82A}">
                    <a16:rowId xmlns:a16="http://schemas.microsoft.com/office/drawing/2014/main" val="2523537058"/>
                  </a:ext>
                </a:extLst>
              </a:tr>
            </a:tbl>
          </a:graphicData>
        </a:graphic>
      </p:graphicFrame>
    </p:spTree>
    <p:extLst>
      <p:ext uri="{BB962C8B-B14F-4D97-AF65-F5344CB8AC3E}">
        <p14:creationId xmlns:p14="http://schemas.microsoft.com/office/powerpoint/2010/main" val="37524721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ctrTitle"/>
          </p:nvPr>
        </p:nvSpPr>
        <p:spPr>
          <a:xfrm>
            <a:off x="7373684" y="4569499"/>
            <a:ext cx="12410928" cy="2288502"/>
          </a:xfrm>
          <a:prstGeom prst="rect">
            <a:avLst/>
          </a:prstGeom>
        </p:spPr>
        <p:txBody>
          <a:bodyPr/>
          <a:lstStyle>
            <a:lvl1pPr>
              <a:defRPr>
                <a:solidFill>
                  <a:schemeClr val="accent6">
                    <a:satOff val="-16844"/>
                    <a:lumOff val="-30747"/>
                  </a:schemeClr>
                </a:solidFill>
              </a:defRPr>
            </a:lvl1pPr>
          </a:lstStyle>
          <a:p>
            <a:r>
              <a:rPr lang="en-GB" dirty="0"/>
              <a:t>Any questions?</a:t>
            </a:r>
            <a:endParaRPr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Presentation Subtitle"/>
          <p:cNvSpPr txBox="1">
            <a:spLocks noGrp="1"/>
          </p:cNvSpPr>
          <p:nvPr>
            <p:ph type="subTitle" sz="quarter" idx="1"/>
          </p:nvPr>
        </p:nvSpPr>
        <p:spPr>
          <a:xfrm>
            <a:off x="1201342" y="5918251"/>
            <a:ext cx="21971001" cy="2888226"/>
          </a:xfrm>
          <a:prstGeom prst="rect">
            <a:avLst/>
          </a:prstGeom>
        </p:spPr>
        <p:txBody>
          <a:bodyPr/>
          <a:lstStyle/>
          <a:p>
            <a:pPr>
              <a:defRPr>
                <a:solidFill>
                  <a:srgbClr val="000000"/>
                </a:solidFill>
              </a:defRPr>
            </a:pPr>
            <a:r>
              <a:rPr lang="en-GB" dirty="0"/>
              <a:t>Noreen O'Neil </a:t>
            </a:r>
          </a:p>
          <a:p>
            <a:pPr>
              <a:defRPr>
                <a:solidFill>
                  <a:srgbClr val="000000"/>
                </a:solidFill>
              </a:defRPr>
            </a:pPr>
            <a:r>
              <a:rPr lang="en-GB" dirty="0"/>
              <a:t>Advice Partnership Supervisor </a:t>
            </a:r>
          </a:p>
        </p:txBody>
      </p:sp>
      <p:sp>
        <p:nvSpPr>
          <p:cNvPr id="155" name="Presentation Title"/>
          <p:cNvSpPr txBox="1">
            <a:spLocks noGrp="1"/>
          </p:cNvSpPr>
          <p:nvPr>
            <p:ph type="ctrTitle"/>
          </p:nvPr>
        </p:nvSpPr>
        <p:spPr>
          <a:xfrm>
            <a:off x="293267" y="2703994"/>
            <a:ext cx="21971004" cy="3051337"/>
          </a:xfrm>
          <a:prstGeom prst="rect">
            <a:avLst/>
          </a:prstGeom>
        </p:spPr>
        <p:txBody>
          <a:bodyPr>
            <a:normAutofit/>
          </a:bodyPr>
          <a:lstStyle>
            <a:lvl1pPr>
              <a:defRPr>
                <a:solidFill>
                  <a:schemeClr val="accent6">
                    <a:satOff val="-16844"/>
                    <a:lumOff val="-30747"/>
                  </a:schemeClr>
                </a:solidFill>
              </a:defRPr>
            </a:lvl1pPr>
          </a:lstStyle>
          <a:p>
            <a:pPr algn="ctr"/>
            <a:r>
              <a:rPr lang="en-GB" sz="15000" dirty="0"/>
              <a:t>Citizen Advice</a:t>
            </a:r>
          </a:p>
        </p:txBody>
      </p:sp>
      <p:sp>
        <p:nvSpPr>
          <p:cNvPr id="3" name="Text Placeholder 2">
            <a:extLst>
              <a:ext uri="{FF2B5EF4-FFF2-40B4-BE49-F238E27FC236}">
                <a16:creationId xmlns:a16="http://schemas.microsoft.com/office/drawing/2014/main" id="{236B0AB4-73C8-F954-2BC3-7CE4B31B5FA5}"/>
              </a:ext>
            </a:extLst>
          </p:cNvPr>
          <p:cNvSpPr>
            <a:spLocks noGrp="1"/>
          </p:cNvSpPr>
          <p:nvPr>
            <p:ph type="body" sz="quarter" idx="21"/>
          </p:nvPr>
        </p:nvSpPr>
        <p:spPr/>
        <p:txBody>
          <a:bodyPr>
            <a:normAutofit lnSpcReduction="10000"/>
          </a:bodyPr>
          <a:lstStyle/>
          <a:p>
            <a:endParaRPr lang="en-GB"/>
          </a:p>
        </p:txBody>
      </p:sp>
    </p:spTree>
    <p:extLst>
      <p:ext uri="{BB962C8B-B14F-4D97-AF65-F5344CB8AC3E}">
        <p14:creationId xmlns:p14="http://schemas.microsoft.com/office/powerpoint/2010/main" val="69470002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5EDD27-E925-9D95-492B-FB4EB6101A53}"/>
              </a:ext>
            </a:extLst>
          </p:cNvPr>
          <p:cNvSpPr>
            <a:spLocks noGrp="1"/>
          </p:cNvSpPr>
          <p:nvPr>
            <p:ph type="ctrTitle"/>
          </p:nvPr>
        </p:nvSpPr>
        <p:spPr>
          <a:xfrm>
            <a:off x="1312372" y="735377"/>
            <a:ext cx="9455156" cy="7184570"/>
          </a:xfrm>
        </p:spPr>
        <p:txBody>
          <a:bodyPr>
            <a:normAutofit/>
          </a:bodyPr>
          <a:lstStyle/>
          <a:p>
            <a:r>
              <a:rPr lang="en-GB" sz="8800"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Citizens Advice Westminster </a:t>
            </a:r>
            <a:br>
              <a:rPr lang="en-GB" sz="8800"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GB" sz="8800"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Outreach and advice shop update</a:t>
            </a:r>
          </a:p>
        </p:txBody>
      </p:sp>
      <p:pic>
        <p:nvPicPr>
          <p:cNvPr id="9" name="Picture 8" descr="Graphical user interface&#10;&#10;Description automatically generated">
            <a:extLst>
              <a:ext uri="{FF2B5EF4-FFF2-40B4-BE49-F238E27FC236}">
                <a16:creationId xmlns:a16="http://schemas.microsoft.com/office/drawing/2014/main" id="{BE5081CD-160D-4826-E93A-8E017DAE6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424" y="10103307"/>
            <a:ext cx="7918720" cy="2877318"/>
          </a:xfrm>
          <a:prstGeom prst="rect">
            <a:avLst/>
          </a:prstGeom>
        </p:spPr>
      </p:pic>
      <p:pic>
        <p:nvPicPr>
          <p:cNvPr id="11" name="Picture 10" descr="A picture containing person, person, clothing, hair&#10;&#10;Description automatically generated">
            <a:extLst>
              <a:ext uri="{FF2B5EF4-FFF2-40B4-BE49-F238E27FC236}">
                <a16:creationId xmlns:a16="http://schemas.microsoft.com/office/drawing/2014/main" id="{44B68310-274D-64E7-12F8-3D661EA0BB7A}"/>
              </a:ext>
            </a:extLst>
          </p:cNvPr>
          <p:cNvPicPr>
            <a:picLocks noChangeAspect="1"/>
          </p:cNvPicPr>
          <p:nvPr/>
        </p:nvPicPr>
        <p:blipFill rotWithShape="1">
          <a:blip r:embed="rId3">
            <a:extLst>
              <a:ext uri="{28A0092B-C50C-407E-A947-70E740481C1C}">
                <a14:useLocalDpi xmlns:a14="http://schemas.microsoft.com/office/drawing/2010/main" val="0"/>
              </a:ext>
            </a:extLst>
          </a:blip>
          <a:srcRect l="34801" r="9821" b="6548"/>
          <a:stretch/>
        </p:blipFill>
        <p:spPr>
          <a:xfrm>
            <a:off x="12192000" y="2"/>
            <a:ext cx="12192000" cy="13716000"/>
          </a:xfrm>
          <a:prstGeom prst="rect">
            <a:avLst/>
          </a:prstGeom>
        </p:spPr>
      </p:pic>
      <p:pic>
        <p:nvPicPr>
          <p:cNvPr id="20" name="Picture 19" descr="Icon&#10;&#10;Description automatically generated">
            <a:extLst>
              <a:ext uri="{FF2B5EF4-FFF2-40B4-BE49-F238E27FC236}">
                <a16:creationId xmlns:a16="http://schemas.microsoft.com/office/drawing/2014/main" id="{B8DC24F5-ACC3-BBAE-1945-239C3F7009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53" b="93735" l="9742" r="89828">
                        <a14:foregroundMark x1="10745" y1="60093" x2="10745" y2="53132"/>
                        <a14:foregroundMark x1="11318" y1="55452" x2="13324" y2="43387"/>
                        <a14:foregroundMark x1="56734" y1="8353" x2="62178" y2="9513"/>
                        <a14:foregroundMark x1="63754" y1="91647" x2="63037" y2="93735"/>
                        <a14:foregroundMark x1="84638" y1="77726" x2="84527" y2="73782"/>
                        <a14:foregroundMark x1="84814" y1="83991" x2="84638" y2="77726"/>
                        <a14:foregroundMark x1="79226" y1="77030" x2="79083" y2="77958"/>
                        <a14:foregroundMark x1="78510" y1="76334" x2="79083" y2="74942"/>
                        <a14:foregroundMark x1="77882" y1="78886" x2="80086" y2="73086"/>
                        <a14:foregroundMark x1="77794" y1="79118" x2="77882" y2="78886"/>
                        <a14:backgroundMark x1="86390" y1="77726" x2="86390" y2="77726"/>
                        <a14:backgroundMark x1="79083" y1="78886" x2="79083" y2="78886"/>
                      </a14:backgroundRemoval>
                    </a14:imgEffect>
                  </a14:imgLayer>
                </a14:imgProps>
              </a:ext>
            </a:extLst>
          </a:blip>
          <a:stretch>
            <a:fillRect/>
          </a:stretch>
        </p:blipFill>
        <p:spPr>
          <a:xfrm>
            <a:off x="19323243" y="9855715"/>
            <a:ext cx="5060758" cy="3124910"/>
          </a:xfrm>
          <a:prstGeom prst="rect">
            <a:avLst/>
          </a:prstGeom>
        </p:spPr>
      </p:pic>
    </p:spTree>
    <p:extLst>
      <p:ext uri="{BB962C8B-B14F-4D97-AF65-F5344CB8AC3E}">
        <p14:creationId xmlns:p14="http://schemas.microsoft.com/office/powerpoint/2010/main" val="64438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BF8C-29EB-32DA-76CB-2EF96F12BC85}"/>
              </a:ext>
            </a:extLst>
          </p:cNvPr>
          <p:cNvSpPr>
            <a:spLocks noGrp="1"/>
          </p:cNvSpPr>
          <p:nvPr>
            <p:ph type="title"/>
          </p:nvPr>
        </p:nvSpPr>
        <p:spPr/>
        <p:txBody>
          <a:bodyPr/>
          <a:lstStyle/>
          <a:p>
            <a:r>
              <a:rPr lang="en-GB" b="1"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Our outreach objectives 2022/23</a:t>
            </a:r>
            <a:endPar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 name="Content Placeholder 2">
            <a:extLst>
              <a:ext uri="{FF2B5EF4-FFF2-40B4-BE49-F238E27FC236}">
                <a16:creationId xmlns:a16="http://schemas.microsoft.com/office/drawing/2014/main" id="{51123BE5-DD80-623C-7B06-107E2178236B}"/>
              </a:ext>
            </a:extLst>
          </p:cNvPr>
          <p:cNvSpPr>
            <a:spLocks noGrp="1"/>
          </p:cNvSpPr>
          <p:nvPr>
            <p:ph idx="1"/>
          </p:nvPr>
        </p:nvSpPr>
        <p:spPr/>
        <p:txBody>
          <a:bodyPr/>
          <a:lstStyle/>
          <a:p>
            <a:pPr marL="0" indent="0">
              <a:buNone/>
            </a:pPr>
            <a:r>
              <a:rPr lang="en-GB" dirty="0">
                <a:solidFill>
                  <a:srgbClr val="FCCEBA"/>
                </a:solidFill>
                <a:latin typeface="Open Sans" panose="020B0606030504020204" pitchFamily="34" charset="0"/>
                <a:ea typeface="Open Sans" panose="020B0606030504020204" pitchFamily="34" charset="0"/>
                <a:cs typeface="Open Sans" panose="020B0606030504020204" pitchFamily="34" charset="0"/>
              </a:rPr>
              <a:t>Deliver the </a:t>
            </a:r>
            <a:r>
              <a:rPr lang="en-GB" b="1" dirty="0">
                <a:solidFill>
                  <a:srgbClr val="FCCEBA"/>
                </a:solidFill>
                <a:latin typeface="Open Sans" panose="020B0606030504020204" pitchFamily="34" charset="0"/>
                <a:ea typeface="Open Sans" panose="020B0606030504020204" pitchFamily="34" charset="0"/>
                <a:cs typeface="Open Sans" panose="020B0606030504020204" pitchFamily="34" charset="0"/>
              </a:rPr>
              <a:t>Advice Shop </a:t>
            </a:r>
            <a:r>
              <a:rPr lang="en-GB" dirty="0">
                <a:solidFill>
                  <a:srgbClr val="FCCEBA"/>
                </a:solidFill>
                <a:latin typeface="Open Sans" panose="020B0606030504020204" pitchFamily="34" charset="0"/>
                <a:ea typeface="Open Sans" panose="020B0606030504020204" pitchFamily="34" charset="0"/>
                <a:cs typeface="Open Sans" panose="020B0606030504020204" pitchFamily="34" charset="0"/>
              </a:rPr>
              <a:t>service in or around areas of multiple deprivation</a:t>
            </a:r>
          </a:p>
          <a:p>
            <a:pPr marL="0" indent="0">
              <a:buNone/>
            </a:pPr>
            <a:endParaRPr lang="en-GB"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dirty="0">
                <a:solidFill>
                  <a:srgbClr val="FCCEBA"/>
                </a:solidFill>
                <a:latin typeface="Open Sans" panose="020B0606030504020204" pitchFamily="34" charset="0"/>
                <a:ea typeface="Open Sans" panose="020B0606030504020204" pitchFamily="34" charset="0"/>
                <a:cs typeface="Open Sans" panose="020B0606030504020204" pitchFamily="34" charset="0"/>
              </a:rPr>
              <a:t>Organise </a:t>
            </a:r>
            <a:r>
              <a:rPr lang="en-GB" b="1" dirty="0">
                <a:solidFill>
                  <a:srgbClr val="FCCEBA"/>
                </a:solidFill>
                <a:latin typeface="Open Sans" panose="020B0606030504020204" pitchFamily="34" charset="0"/>
                <a:ea typeface="Open Sans" panose="020B0606030504020204" pitchFamily="34" charset="0"/>
                <a:cs typeface="Open Sans" panose="020B0606030504020204" pitchFamily="34" charset="0"/>
              </a:rPr>
              <a:t>outreach activities </a:t>
            </a:r>
            <a:r>
              <a:rPr lang="en-GB" dirty="0">
                <a:solidFill>
                  <a:srgbClr val="FCCEBA"/>
                </a:solidFill>
                <a:latin typeface="Open Sans" panose="020B0606030504020204" pitchFamily="34" charset="0"/>
                <a:ea typeface="Open Sans" panose="020B0606030504020204" pitchFamily="34" charset="0"/>
                <a:cs typeface="Open Sans" panose="020B0606030504020204" pitchFamily="34" charset="0"/>
              </a:rPr>
              <a:t>over the year providing information and support services enabling digitally excluded residents to access advice digitally</a:t>
            </a:r>
          </a:p>
          <a:p>
            <a:pPr marL="0" indent="0">
              <a:buNone/>
            </a:pPr>
            <a:endParaRPr lang="en-GB"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endParaRPr lang="en-GB" dirty="0"/>
          </a:p>
          <a:p>
            <a:endParaRPr lang="en-GB"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pic>
        <p:nvPicPr>
          <p:cNvPr id="5" name="Picture 4" descr="Icon&#10;&#10;Description automatically generated">
            <a:extLst>
              <a:ext uri="{FF2B5EF4-FFF2-40B4-BE49-F238E27FC236}">
                <a16:creationId xmlns:a16="http://schemas.microsoft.com/office/drawing/2014/main" id="{F1D4F57E-60CB-11BC-1F99-8C476EE6C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96" y="3651250"/>
            <a:ext cx="1498504" cy="1498504"/>
          </a:xfrm>
          <a:prstGeom prst="rect">
            <a:avLst/>
          </a:prstGeom>
        </p:spPr>
      </p:pic>
      <p:pic>
        <p:nvPicPr>
          <p:cNvPr id="6" name="Picture 5" descr="Icon&#10;&#10;Description automatically generated">
            <a:extLst>
              <a:ext uri="{FF2B5EF4-FFF2-40B4-BE49-F238E27FC236}">
                <a16:creationId xmlns:a16="http://schemas.microsoft.com/office/drawing/2014/main" id="{A44A678E-C759-0EBC-A263-3A9C38FEC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96" y="6538770"/>
            <a:ext cx="1498504" cy="1498504"/>
          </a:xfrm>
          <a:prstGeom prst="rect">
            <a:avLst/>
          </a:prstGeom>
        </p:spPr>
      </p:pic>
      <p:pic>
        <p:nvPicPr>
          <p:cNvPr id="7" name="Picture 4" descr="The Abbey Centre (@TheAbbeyCentre) / Twitter">
            <a:extLst>
              <a:ext uri="{FF2B5EF4-FFF2-40B4-BE49-F238E27FC236}">
                <a16:creationId xmlns:a16="http://schemas.microsoft.com/office/drawing/2014/main" id="{A884915E-7B21-59E5-DFF9-6495D6684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4891" y="9504489"/>
            <a:ext cx="4209110" cy="42091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ADA2CE-2B89-1BF4-F290-C1BC10BBC118}"/>
              </a:ext>
            </a:extLst>
          </p:cNvPr>
          <p:cNvPicPr>
            <a:picLocks noChangeAspect="1"/>
          </p:cNvPicPr>
          <p:nvPr/>
        </p:nvPicPr>
        <p:blipFill>
          <a:blip r:embed="rId5"/>
          <a:stretch>
            <a:fillRect/>
          </a:stretch>
        </p:blipFill>
        <p:spPr>
          <a:xfrm>
            <a:off x="15992893" y="9032666"/>
            <a:ext cx="4209110" cy="1972232"/>
          </a:xfrm>
          <a:prstGeom prst="rect">
            <a:avLst/>
          </a:prstGeom>
        </p:spPr>
      </p:pic>
      <p:pic>
        <p:nvPicPr>
          <p:cNvPr id="9" name="Picture 4" descr="Churchill Gardens Residents Association">
            <a:extLst>
              <a:ext uri="{FF2B5EF4-FFF2-40B4-BE49-F238E27FC236}">
                <a16:creationId xmlns:a16="http://schemas.microsoft.com/office/drawing/2014/main" id="{DD883B9F-BB73-D6E8-0650-C20AE5FD2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9894" y="9434642"/>
            <a:ext cx="3439640" cy="4150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01BD351-36BA-46E1-BC56-24DC6833C895}"/>
              </a:ext>
            </a:extLst>
          </p:cNvPr>
          <p:cNvPicPr>
            <a:picLocks noChangeAspect="1"/>
          </p:cNvPicPr>
          <p:nvPr/>
        </p:nvPicPr>
        <p:blipFill>
          <a:blip r:embed="rId7"/>
          <a:stretch>
            <a:fillRect/>
          </a:stretch>
        </p:blipFill>
        <p:spPr>
          <a:xfrm>
            <a:off x="12219492" y="10585131"/>
            <a:ext cx="3773400" cy="3130870"/>
          </a:xfrm>
          <a:prstGeom prst="rect">
            <a:avLst/>
          </a:prstGeom>
        </p:spPr>
      </p:pic>
      <p:pic>
        <p:nvPicPr>
          <p:cNvPr id="11" name="Picture 10">
            <a:extLst>
              <a:ext uri="{FF2B5EF4-FFF2-40B4-BE49-F238E27FC236}">
                <a16:creationId xmlns:a16="http://schemas.microsoft.com/office/drawing/2014/main" id="{131451C3-6218-8C36-7C34-A909905FD07D}"/>
              </a:ext>
            </a:extLst>
          </p:cNvPr>
          <p:cNvPicPr>
            <a:picLocks noChangeAspect="1"/>
          </p:cNvPicPr>
          <p:nvPr/>
        </p:nvPicPr>
        <p:blipFill>
          <a:blip r:embed="rId8"/>
          <a:stretch>
            <a:fillRect/>
          </a:stretch>
        </p:blipFill>
        <p:spPr>
          <a:xfrm>
            <a:off x="15992895" y="11004898"/>
            <a:ext cx="4209110" cy="2708700"/>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C2B944BD-4E8C-5997-960D-600B3424BF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424" y="10103307"/>
            <a:ext cx="7918720" cy="2877318"/>
          </a:xfrm>
          <a:prstGeom prst="rect">
            <a:avLst/>
          </a:prstGeom>
        </p:spPr>
      </p:pic>
    </p:spTree>
    <p:extLst>
      <p:ext uri="{BB962C8B-B14F-4D97-AF65-F5344CB8AC3E}">
        <p14:creationId xmlns:p14="http://schemas.microsoft.com/office/powerpoint/2010/main" val="234388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02EF-F989-5802-41D0-18AA57BF649C}"/>
              </a:ext>
            </a:extLst>
          </p:cNvPr>
          <p:cNvSpPr>
            <a:spLocks noGrp="1"/>
          </p:cNvSpPr>
          <p:nvPr>
            <p:ph type="title"/>
          </p:nvPr>
        </p:nvSpPr>
        <p:spPr>
          <a:xfrm>
            <a:off x="871977" y="5532437"/>
            <a:ext cx="6580414" cy="2651126"/>
          </a:xfrm>
        </p:spPr>
        <p:txBody>
          <a:bodyPr>
            <a:normAutofit fontScale="90000"/>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Index of Multiple Deprivation</a:t>
            </a:r>
          </a:p>
        </p:txBody>
      </p:sp>
      <p:pic>
        <p:nvPicPr>
          <p:cNvPr id="4" name="Content Placeholder 3" descr="Map&#10;&#10;Description automatically generated">
            <a:extLst>
              <a:ext uri="{FF2B5EF4-FFF2-40B4-BE49-F238E27FC236}">
                <a16:creationId xmlns:a16="http://schemas.microsoft.com/office/drawing/2014/main" id="{94B42C3F-F4F9-C91C-FF19-0A162166140C}"/>
              </a:ext>
            </a:extLst>
          </p:cNvPr>
          <p:cNvPicPr>
            <a:picLocks noGrp="1" noChangeAspect="1"/>
          </p:cNvPicPr>
          <p:nvPr>
            <p:ph idx="1"/>
          </p:nvPr>
        </p:nvPicPr>
        <p:blipFill>
          <a:blip r:embed="rId3"/>
          <a:stretch>
            <a:fillRect/>
          </a:stretch>
        </p:blipFill>
        <p:spPr>
          <a:xfrm>
            <a:off x="8011206" y="1268964"/>
            <a:ext cx="16060656" cy="11178072"/>
          </a:xfrm>
          <a:prstGeom prst="rect">
            <a:avLst/>
          </a:prstGeom>
          <a:ln>
            <a:noFill/>
          </a:ln>
        </p:spPr>
      </p:pic>
    </p:spTree>
    <p:extLst>
      <p:ext uri="{BB962C8B-B14F-4D97-AF65-F5344CB8AC3E}">
        <p14:creationId xmlns:p14="http://schemas.microsoft.com/office/powerpoint/2010/main" val="3217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58F4-2348-D2A2-600F-A5F693265EF6}"/>
              </a:ext>
            </a:extLst>
          </p:cNvPr>
          <p:cNvSpPr>
            <a:spLocks noGrp="1"/>
          </p:cNvSpPr>
          <p:nvPr>
            <p:ph type="title"/>
          </p:nvPr>
        </p:nvSpPr>
        <p:spPr>
          <a:xfrm>
            <a:off x="547394" y="5532437"/>
            <a:ext cx="5778760" cy="2651126"/>
          </a:xfrm>
        </p:spPr>
        <p:txBody>
          <a:bodyPr>
            <a:normAutofit fontScale="90000"/>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All outreach locations </a:t>
            </a:r>
          </a:p>
        </p:txBody>
      </p:sp>
      <p:pic>
        <p:nvPicPr>
          <p:cNvPr id="5" name="Content Placeholder 4" descr="Map&#10;&#10;Description automatically generated">
            <a:extLst>
              <a:ext uri="{FF2B5EF4-FFF2-40B4-BE49-F238E27FC236}">
                <a16:creationId xmlns:a16="http://schemas.microsoft.com/office/drawing/2014/main" id="{62DE5B9A-F8DC-67F5-0572-3CAC5B943B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34" t="72" r="14128" b="642"/>
          <a:stretch/>
        </p:blipFill>
        <p:spPr>
          <a:xfrm>
            <a:off x="8385109" y="1056260"/>
            <a:ext cx="14904098" cy="11603480"/>
          </a:xfrm>
        </p:spPr>
      </p:pic>
    </p:spTree>
    <p:extLst>
      <p:ext uri="{BB962C8B-B14F-4D97-AF65-F5344CB8AC3E}">
        <p14:creationId xmlns:p14="http://schemas.microsoft.com/office/powerpoint/2010/main" val="11717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6E941-7595-DC5E-3F41-BACF4719992C}"/>
              </a:ext>
            </a:extLst>
          </p:cNvPr>
          <p:cNvSpPr>
            <a:spLocks noGrp="1"/>
          </p:cNvSpPr>
          <p:nvPr>
            <p:ph type="title"/>
          </p:nvPr>
        </p:nvSpPr>
        <p:spPr>
          <a:xfrm>
            <a:off x="7337616" y="510587"/>
            <a:ext cx="21031200" cy="2651126"/>
          </a:xfrm>
        </p:spPr>
        <p:txBody>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Partners:</a:t>
            </a:r>
          </a:p>
        </p:txBody>
      </p:sp>
      <p:pic>
        <p:nvPicPr>
          <p:cNvPr id="6" name="Picture 4" descr=" width=">
            <a:extLst>
              <a:ext uri="{FF2B5EF4-FFF2-40B4-BE49-F238E27FC236}">
                <a16:creationId xmlns:a16="http://schemas.microsoft.com/office/drawing/2014/main" id="{8B904A1A-62C8-1F9E-FE00-215C6028B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4110" y="3634979"/>
            <a:ext cx="3459592" cy="21301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41957AF-2E97-E68F-4698-AC193427A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269" y="7570208"/>
            <a:ext cx="6179114" cy="1443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DA0F88C1-2620-D668-9A13-16442A58E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243" y="3569780"/>
            <a:ext cx="6682394" cy="2028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D8E48503-9DF1-3965-8BD3-A657910C5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20802" y="7570209"/>
            <a:ext cx="3780776" cy="17391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a:extLst>
              <a:ext uri="{FF2B5EF4-FFF2-40B4-BE49-F238E27FC236}">
                <a16:creationId xmlns:a16="http://schemas.microsoft.com/office/drawing/2014/main" id="{01748B3E-C2EB-5540-8A19-7FFA8109F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9602" y="11167149"/>
            <a:ext cx="4147800" cy="10092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A41FC6FA-1EA0-8E45-BDA9-3693EFC106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5897" y="10491418"/>
            <a:ext cx="2713518" cy="2360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extLst>
              <a:ext uri="{FF2B5EF4-FFF2-40B4-BE49-F238E27FC236}">
                <a16:creationId xmlns:a16="http://schemas.microsoft.com/office/drawing/2014/main" id="{FE414408-C842-18EE-5611-50B3D7214A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7593" y="10169912"/>
            <a:ext cx="3432882" cy="30037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Advice Shop Assessment Booking: Westminster Employment Service - Westminster  Citizens Advice Bureau Service">
            <a:extLst>
              <a:ext uri="{FF2B5EF4-FFF2-40B4-BE49-F238E27FC236}">
                <a16:creationId xmlns:a16="http://schemas.microsoft.com/office/drawing/2014/main" id="{5C9EB8E8-CEE5-21DD-3AA2-1FA24A69F1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70520" y="11049081"/>
            <a:ext cx="5422316" cy="18785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Welcome to Age UK Westminster">
            <a:extLst>
              <a:ext uri="{FF2B5EF4-FFF2-40B4-BE49-F238E27FC236}">
                <a16:creationId xmlns:a16="http://schemas.microsoft.com/office/drawing/2014/main" id="{1B674F7B-90E0-6468-AC9A-7425015C52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70521" y="3612471"/>
            <a:ext cx="5238750" cy="21526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3A6A9DC-9916-C6CD-B0B5-001298D76EE3}"/>
              </a:ext>
            </a:extLst>
          </p:cNvPr>
          <p:cNvSpPr txBox="1"/>
          <p:nvPr/>
        </p:nvSpPr>
        <p:spPr>
          <a:xfrm>
            <a:off x="17853217" y="6944097"/>
            <a:ext cx="5238750" cy="646331"/>
          </a:xfrm>
          <a:prstGeom prst="rect">
            <a:avLst/>
          </a:prstGeom>
          <a:noFill/>
        </p:spPr>
        <p:txBody>
          <a:bodyPr wrap="square" rtlCol="0">
            <a:spAutoFit/>
          </a:bodyPr>
          <a:lstStyle/>
          <a:p>
            <a:pPr algn="l" defTabSz="1828800" hangingPunct="1"/>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Local Cllrs </a:t>
            </a:r>
          </a:p>
        </p:txBody>
      </p:sp>
      <p:pic>
        <p:nvPicPr>
          <p:cNvPr id="17" name="Picture 12">
            <a:extLst>
              <a:ext uri="{FF2B5EF4-FFF2-40B4-BE49-F238E27FC236}">
                <a16:creationId xmlns:a16="http://schemas.microsoft.com/office/drawing/2014/main" id="{F3260A24-4A14-9F80-359E-818B5DF50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9698" y="7547357"/>
            <a:ext cx="3780776" cy="17391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67F91B5-AF08-53D7-D5BF-536A1183BED3}"/>
              </a:ext>
            </a:extLst>
          </p:cNvPr>
          <p:cNvSpPr txBox="1"/>
          <p:nvPr/>
        </p:nvSpPr>
        <p:spPr>
          <a:xfrm>
            <a:off x="10769699" y="6771521"/>
            <a:ext cx="5238750" cy="646331"/>
          </a:xfrm>
          <a:prstGeom prst="rect">
            <a:avLst/>
          </a:prstGeom>
          <a:noFill/>
        </p:spPr>
        <p:txBody>
          <a:bodyPr wrap="square" rtlCol="0">
            <a:spAutoFit/>
          </a:bodyPr>
          <a:lstStyle/>
          <a:p>
            <a:pPr algn="l" defTabSz="1828800" hangingPunct="1"/>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Housing Repairs</a:t>
            </a:r>
          </a:p>
        </p:txBody>
      </p:sp>
      <p:pic>
        <p:nvPicPr>
          <p:cNvPr id="19" name="Picture 18" descr="Icon&#10;&#10;Description automatically generated">
            <a:extLst>
              <a:ext uri="{FF2B5EF4-FFF2-40B4-BE49-F238E27FC236}">
                <a16:creationId xmlns:a16="http://schemas.microsoft.com/office/drawing/2014/main" id="{859BC619-58B5-0E95-1F08-41A1ADA958B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353" b="93735" l="9742" r="89828">
                        <a14:foregroundMark x1="10745" y1="60093" x2="10745" y2="53132"/>
                        <a14:foregroundMark x1="11318" y1="55452" x2="13324" y2="43387"/>
                        <a14:foregroundMark x1="56734" y1="8353" x2="62178" y2="9513"/>
                        <a14:foregroundMark x1="63754" y1="91647" x2="63037" y2="93735"/>
                        <a14:foregroundMark x1="84638" y1="77726" x2="84527" y2="73782"/>
                        <a14:foregroundMark x1="84814" y1="83991" x2="84638" y2="77726"/>
                        <a14:foregroundMark x1="79226" y1="77030" x2="79083" y2="77958"/>
                        <a14:foregroundMark x1="78510" y1="76334" x2="79083" y2="74942"/>
                        <a14:foregroundMark x1="77882" y1="78886" x2="80086" y2="73086"/>
                        <a14:foregroundMark x1="77794" y1="79118" x2="77882" y2="78886"/>
                        <a14:backgroundMark x1="86390" y1="77726" x2="86390" y2="77726"/>
                        <a14:backgroundMark x1="79083" y1="78886" x2="79083" y2="78886"/>
                      </a14:backgroundRemoval>
                    </a14:imgEffect>
                  </a14:imgLayer>
                </a14:imgProps>
              </a:ext>
            </a:extLst>
          </a:blip>
          <a:stretch>
            <a:fillRect/>
          </a:stretch>
        </p:blipFill>
        <p:spPr>
          <a:xfrm>
            <a:off x="1545771" y="292939"/>
            <a:ext cx="5060758" cy="3124910"/>
          </a:xfrm>
          <a:prstGeom prst="rect">
            <a:avLst/>
          </a:prstGeom>
        </p:spPr>
      </p:pic>
      <p:sp>
        <p:nvSpPr>
          <p:cNvPr id="22" name="TextBox 21">
            <a:extLst>
              <a:ext uri="{FF2B5EF4-FFF2-40B4-BE49-F238E27FC236}">
                <a16:creationId xmlns:a16="http://schemas.microsoft.com/office/drawing/2014/main" id="{D5656FC4-4B45-3E74-E399-E9C238C20438}"/>
              </a:ext>
            </a:extLst>
          </p:cNvPr>
          <p:cNvSpPr txBox="1"/>
          <p:nvPr/>
        </p:nvSpPr>
        <p:spPr>
          <a:xfrm>
            <a:off x="11415337" y="6528033"/>
            <a:ext cx="5238750" cy="646331"/>
          </a:xfrm>
          <a:prstGeom prst="rect">
            <a:avLst/>
          </a:prstGeom>
          <a:noFill/>
        </p:spPr>
        <p:txBody>
          <a:bodyPr wrap="square" rtlCol="0">
            <a:spAutoFit/>
          </a:bodyPr>
          <a:lstStyle/>
          <a:p>
            <a:pPr algn="l" defTabSz="1828800" hangingPunct="1"/>
            <a:endPar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376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1306-F332-F04A-DEAC-19E618C2A45B}"/>
              </a:ext>
            </a:extLst>
          </p:cNvPr>
          <p:cNvSpPr>
            <a:spLocks noGrp="1"/>
          </p:cNvSpPr>
          <p:nvPr>
            <p:ph type="title"/>
          </p:nvPr>
        </p:nvSpPr>
        <p:spPr>
          <a:xfrm>
            <a:off x="6324600" y="730251"/>
            <a:ext cx="14782800" cy="2651126"/>
          </a:xfrm>
        </p:spPr>
        <p:txBody>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Beethoven Centre</a:t>
            </a:r>
          </a:p>
        </p:txBody>
      </p:sp>
      <p:sp>
        <p:nvSpPr>
          <p:cNvPr id="5" name="TextBox 4">
            <a:extLst>
              <a:ext uri="{FF2B5EF4-FFF2-40B4-BE49-F238E27FC236}">
                <a16:creationId xmlns:a16="http://schemas.microsoft.com/office/drawing/2014/main" id="{EF7A2B83-03AA-889E-6C8F-E018E73D835D}"/>
              </a:ext>
            </a:extLst>
          </p:cNvPr>
          <p:cNvSpPr txBox="1"/>
          <p:nvPr/>
        </p:nvSpPr>
        <p:spPr>
          <a:xfrm>
            <a:off x="13803059" y="3381376"/>
            <a:ext cx="10052178" cy="9879628"/>
          </a:xfrm>
          <a:prstGeom prst="rect">
            <a:avLst/>
          </a:prstGeom>
          <a:noFill/>
        </p:spPr>
        <p:txBody>
          <a:bodyPr wrap="square">
            <a:spAutoFit/>
          </a:bodyPr>
          <a:lstStyle/>
          <a:p>
            <a:pPr defTabSz="1828800" hangingPunct="1"/>
            <a:r>
              <a:rPr lang="en-GB" sz="56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First</a:t>
            </a:r>
            <a:r>
              <a:rPr lang="en-GB" sz="5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 and </a:t>
            </a:r>
            <a:r>
              <a:rPr lang="en-GB" sz="56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Third</a:t>
            </a:r>
            <a:r>
              <a:rPr lang="en-GB" sz="5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 </a:t>
            </a:r>
            <a:r>
              <a:rPr lang="en-GB" sz="56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Monday </a:t>
            </a:r>
            <a:r>
              <a:rPr lang="en-GB" sz="5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of the month </a:t>
            </a:r>
          </a:p>
          <a:p>
            <a:pPr defTabSz="1828800" hangingPunct="1"/>
            <a:endParaRPr lang="en-GB" sz="5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algn="l" defTabSz="1828800" hangingPunct="1"/>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Available services: </a:t>
            </a:r>
          </a:p>
          <a:p>
            <a:pPr marL="571500" indent="-571500" algn="l" defTabSz="1828800" hangingPunct="1">
              <a:buFont typeface="Arial" panose="020B0604020202020204" pitchFamily="34" charset="0"/>
              <a:buChar char="•"/>
            </a:pPr>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Citizens Advice </a:t>
            </a:r>
          </a:p>
          <a:p>
            <a:pPr marL="571500" indent="-571500" algn="l" defTabSz="1828800" hangingPunct="1">
              <a:buFont typeface="Arial" panose="020B0604020202020204" pitchFamily="34" charset="0"/>
              <a:buChar char="•"/>
            </a:pPr>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Local Councillor </a:t>
            </a:r>
          </a:p>
          <a:p>
            <a:pPr marL="571500" indent="-571500" algn="l" defTabSz="1828800" hangingPunct="1">
              <a:buFont typeface="Arial" panose="020B0604020202020204" pitchFamily="34" charset="0"/>
              <a:buChar char="•"/>
            </a:pPr>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Shelter</a:t>
            </a:r>
          </a:p>
          <a:p>
            <a:pPr marL="571500" indent="-571500" algn="l" defTabSz="1828800" hangingPunct="1">
              <a:buFont typeface="Arial" panose="020B0604020202020204" pitchFamily="34" charset="0"/>
              <a:buChar char="•"/>
            </a:pPr>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Z2K</a:t>
            </a:r>
          </a:p>
          <a:p>
            <a:pPr marL="571500" indent="-571500" algn="l" defTabSz="1828800" hangingPunct="1">
              <a:buFont typeface="Arial" panose="020B0604020202020204" pitchFamily="34" charset="0"/>
              <a:buChar char="•"/>
            </a:pPr>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The Passage</a:t>
            </a:r>
          </a:p>
          <a:p>
            <a:pPr marL="571500" indent="-571500" algn="l" defTabSz="1828800" hangingPunct="1">
              <a:buFont typeface="Arial" panose="020B0604020202020204" pitchFamily="34" charset="0"/>
              <a:buChar char="•"/>
            </a:pPr>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Age UK Westminster</a:t>
            </a:r>
          </a:p>
          <a:p>
            <a:pPr marL="571500" indent="-571500" algn="l" defTabSz="1828800" hangingPunct="1">
              <a:buFont typeface="Arial" panose="020B0604020202020204" pitchFamily="34" charset="0"/>
              <a:buChar char="•"/>
            </a:pPr>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Carers Network</a:t>
            </a:r>
          </a:p>
          <a:p>
            <a:pPr marL="571500" indent="-571500" algn="l" defTabSz="1828800" hangingPunct="1">
              <a:buFont typeface="Arial" panose="020B0604020202020204" pitchFamily="34" charset="0"/>
              <a:buChar char="•"/>
            </a:pPr>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WCC Repairs</a:t>
            </a:r>
          </a:p>
          <a:p>
            <a:pPr marL="571500" indent="-571500" algn="l" defTabSz="1828800" hangingPunct="1">
              <a:buFont typeface="Arial" panose="020B0604020202020204" pitchFamily="34" charset="0"/>
              <a:buChar char="•"/>
            </a:pPr>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Westminster Employment Service</a:t>
            </a:r>
          </a:p>
          <a:p>
            <a:pPr marL="571500" indent="-571500" algn="l" defTabSz="1828800" hangingPunct="1">
              <a:buFont typeface="Arial" panose="020B0604020202020204" pitchFamily="34" charset="0"/>
              <a:buChar char="•"/>
            </a:pPr>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Energy Champions</a:t>
            </a:r>
          </a:p>
          <a:p>
            <a:pPr marL="571500" indent="-571500" algn="l" defTabSz="1828800" hangingPunct="1">
              <a:buFont typeface="Arial" panose="020B0604020202020204" pitchFamily="34" charset="0"/>
              <a:buChar char="•"/>
            </a:pPr>
            <a:endPar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defTabSz="1828800" hangingPunct="1"/>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2pm to 4:30pm</a:t>
            </a:r>
          </a:p>
        </p:txBody>
      </p:sp>
      <p:pic>
        <p:nvPicPr>
          <p:cNvPr id="6" name="Picture 2">
            <a:extLst>
              <a:ext uri="{FF2B5EF4-FFF2-40B4-BE49-F238E27FC236}">
                <a16:creationId xmlns:a16="http://schemas.microsoft.com/office/drawing/2014/main" id="{984574C0-3477-2997-A5D8-5C06A46DE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8689"/>
            <a:ext cx="13411172" cy="89407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con&#10;&#10;Description automatically generated">
            <a:extLst>
              <a:ext uri="{FF2B5EF4-FFF2-40B4-BE49-F238E27FC236}">
                <a16:creationId xmlns:a16="http://schemas.microsoft.com/office/drawing/2014/main" id="{A41117A4-B854-BD22-FD3E-423D39066A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53" b="93735" l="9742" r="89828">
                        <a14:foregroundMark x1="10745" y1="60093" x2="10745" y2="53132"/>
                        <a14:foregroundMark x1="11318" y1="55452" x2="13324" y2="43387"/>
                        <a14:foregroundMark x1="56734" y1="8353" x2="62178" y2="9513"/>
                        <a14:foregroundMark x1="63754" y1="91647" x2="63037" y2="93735"/>
                        <a14:foregroundMark x1="84638" y1="77726" x2="84527" y2="73782"/>
                        <a14:foregroundMark x1="84814" y1="83991" x2="84638" y2="77726"/>
                        <a14:foregroundMark x1="79226" y1="77030" x2="79083" y2="77958"/>
                        <a14:foregroundMark x1="78510" y1="76334" x2="79083" y2="74942"/>
                        <a14:foregroundMark x1="77882" y1="78886" x2="80086" y2="73086"/>
                        <a14:foregroundMark x1="77794" y1="79118" x2="77882" y2="78886"/>
                        <a14:backgroundMark x1="86390" y1="77726" x2="86390" y2="77726"/>
                        <a14:backgroundMark x1="79083" y1="78886" x2="79083" y2="78886"/>
                      </a14:backgroundRemoval>
                    </a14:imgEffect>
                  </a14:imgLayer>
                </a14:imgProps>
              </a:ext>
            </a:extLst>
          </a:blip>
          <a:stretch>
            <a:fillRect/>
          </a:stretch>
        </p:blipFill>
        <p:spPr>
          <a:xfrm>
            <a:off x="1545771" y="292939"/>
            <a:ext cx="5060758" cy="3124910"/>
          </a:xfrm>
          <a:prstGeom prst="rect">
            <a:avLst/>
          </a:prstGeom>
        </p:spPr>
      </p:pic>
    </p:spTree>
    <p:extLst>
      <p:ext uri="{BB962C8B-B14F-4D97-AF65-F5344CB8AC3E}">
        <p14:creationId xmlns:p14="http://schemas.microsoft.com/office/powerpoint/2010/main" val="12197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A1FA3-D84D-B8E8-4963-567C6106D1C7}"/>
              </a:ext>
            </a:extLst>
          </p:cNvPr>
          <p:cNvSpPr>
            <a:spLocks noGrp="1"/>
          </p:cNvSpPr>
          <p:nvPr>
            <p:ph type="title"/>
          </p:nvPr>
        </p:nvSpPr>
        <p:spPr>
          <a:xfrm>
            <a:off x="7162800" y="730251"/>
            <a:ext cx="15544800" cy="2651126"/>
          </a:xfrm>
        </p:spPr>
        <p:txBody>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Ebury Edge Community Hall</a:t>
            </a:r>
          </a:p>
        </p:txBody>
      </p:sp>
      <p:pic>
        <p:nvPicPr>
          <p:cNvPr id="4" name="Picture 4">
            <a:extLst>
              <a:ext uri="{FF2B5EF4-FFF2-40B4-BE49-F238E27FC236}">
                <a16:creationId xmlns:a16="http://schemas.microsoft.com/office/drawing/2014/main" id="{956A7203-BB73-5BAC-FC4F-7D4973ACE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250"/>
            <a:ext cx="13859000" cy="9297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899C43-72ED-CC9A-3E03-CD71B6556DAB}"/>
              </a:ext>
            </a:extLst>
          </p:cNvPr>
          <p:cNvSpPr txBox="1"/>
          <p:nvPr/>
        </p:nvSpPr>
        <p:spPr>
          <a:xfrm>
            <a:off x="14533788" y="3555996"/>
            <a:ext cx="8910412" cy="6955750"/>
          </a:xfrm>
          <a:prstGeom prst="rect">
            <a:avLst/>
          </a:prstGeom>
          <a:noFill/>
        </p:spPr>
        <p:txBody>
          <a:bodyPr wrap="square">
            <a:spAutoFit/>
          </a:bodyPr>
          <a:lstStyle/>
          <a:p>
            <a:pPr defTabSz="1828800" hangingPunct="1"/>
            <a:r>
              <a:rPr lang="en-GB" sz="4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Every </a:t>
            </a:r>
            <a:r>
              <a:rPr lang="en-GB" sz="42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second Tuesday </a:t>
            </a:r>
            <a:r>
              <a:rPr lang="en-GB" sz="4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of the month </a:t>
            </a:r>
          </a:p>
          <a:p>
            <a:pPr defTabSz="1828800" hangingPunct="1"/>
            <a:endParaRPr lang="en-GB" sz="4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algn="l" defTabSz="1828800" hangingPunct="1"/>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Available services: </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Citizens Advice </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Local Councillor </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Shelter</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Z2K</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The Passage</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Age UK Westminster</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Carers Network</a:t>
            </a:r>
          </a:p>
          <a:p>
            <a:pPr marL="571500" indent="-571500" algn="l" defTabSz="1828800" hangingPunct="1">
              <a:buFont typeface="Arial" panose="020B0604020202020204" pitchFamily="34" charset="0"/>
              <a:buChar char="•"/>
            </a:pPr>
            <a:endPar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defTabSz="1828800" hangingPunct="1"/>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10am to 12pm</a:t>
            </a:r>
          </a:p>
        </p:txBody>
      </p:sp>
      <p:pic>
        <p:nvPicPr>
          <p:cNvPr id="6" name="Picture 5" descr="Icon&#10;&#10;Description automatically generated">
            <a:extLst>
              <a:ext uri="{FF2B5EF4-FFF2-40B4-BE49-F238E27FC236}">
                <a16:creationId xmlns:a16="http://schemas.microsoft.com/office/drawing/2014/main" id="{3EE21DFF-2E20-BEBF-5C1F-65DF75A304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53" b="93735" l="9742" r="89828">
                        <a14:foregroundMark x1="10745" y1="60093" x2="10745" y2="53132"/>
                        <a14:foregroundMark x1="11318" y1="55452" x2="13324" y2="43387"/>
                        <a14:foregroundMark x1="56734" y1="8353" x2="62178" y2="9513"/>
                        <a14:foregroundMark x1="63754" y1="91647" x2="63037" y2="93735"/>
                        <a14:foregroundMark x1="84638" y1="77726" x2="84527" y2="73782"/>
                        <a14:foregroundMark x1="84814" y1="83991" x2="84638" y2="77726"/>
                        <a14:foregroundMark x1="79226" y1="77030" x2="79083" y2="77958"/>
                        <a14:foregroundMark x1="78510" y1="76334" x2="79083" y2="74942"/>
                        <a14:foregroundMark x1="77882" y1="78886" x2="80086" y2="73086"/>
                        <a14:foregroundMark x1="77794" y1="79118" x2="77882" y2="78886"/>
                        <a14:backgroundMark x1="86390" y1="77726" x2="86390" y2="77726"/>
                        <a14:backgroundMark x1="79083" y1="78886" x2="79083" y2="78886"/>
                      </a14:backgroundRemoval>
                    </a14:imgEffect>
                  </a14:imgLayer>
                </a14:imgProps>
              </a:ext>
            </a:extLst>
          </a:blip>
          <a:stretch>
            <a:fillRect/>
          </a:stretch>
        </p:blipFill>
        <p:spPr>
          <a:xfrm>
            <a:off x="1545771" y="292939"/>
            <a:ext cx="5060758" cy="3124910"/>
          </a:xfrm>
          <a:prstGeom prst="rect">
            <a:avLst/>
          </a:prstGeom>
        </p:spPr>
      </p:pic>
    </p:spTree>
    <p:extLst>
      <p:ext uri="{BB962C8B-B14F-4D97-AF65-F5344CB8AC3E}">
        <p14:creationId xmlns:p14="http://schemas.microsoft.com/office/powerpoint/2010/main" val="119393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F0F2-5849-9F08-1259-71B81844EF07}"/>
              </a:ext>
            </a:extLst>
          </p:cNvPr>
          <p:cNvSpPr>
            <a:spLocks noGrp="1"/>
          </p:cNvSpPr>
          <p:nvPr>
            <p:ph type="title"/>
          </p:nvPr>
        </p:nvSpPr>
        <p:spPr>
          <a:xfrm>
            <a:off x="6629400" y="730251"/>
            <a:ext cx="16078200" cy="2651126"/>
          </a:xfrm>
        </p:spPr>
        <p:txBody>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Church Street Library </a:t>
            </a:r>
          </a:p>
        </p:txBody>
      </p:sp>
      <p:pic>
        <p:nvPicPr>
          <p:cNvPr id="4" name="Picture 2" descr="Community room | Other | Church Street Library">
            <a:extLst>
              <a:ext uri="{FF2B5EF4-FFF2-40B4-BE49-F238E27FC236}">
                <a16:creationId xmlns:a16="http://schemas.microsoft.com/office/drawing/2014/main" id="{0B7F951F-539C-3304-42E0-FCEFCFC91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8239"/>
            <a:ext cx="14021784" cy="78872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33F309-D6A0-7064-D420-B0913D6D777C}"/>
              </a:ext>
            </a:extLst>
          </p:cNvPr>
          <p:cNvSpPr txBox="1"/>
          <p:nvPr/>
        </p:nvSpPr>
        <p:spPr>
          <a:xfrm>
            <a:off x="14300900" y="3555997"/>
            <a:ext cx="8406700" cy="6955750"/>
          </a:xfrm>
          <a:prstGeom prst="rect">
            <a:avLst/>
          </a:prstGeom>
          <a:noFill/>
        </p:spPr>
        <p:txBody>
          <a:bodyPr wrap="square">
            <a:spAutoFit/>
          </a:bodyPr>
          <a:lstStyle/>
          <a:p>
            <a:pPr defTabSz="1828800" hangingPunct="1"/>
            <a:r>
              <a:rPr lang="en-GB" sz="42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First </a:t>
            </a:r>
            <a:r>
              <a:rPr lang="en-GB" sz="4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and </a:t>
            </a:r>
            <a:r>
              <a:rPr lang="en-GB" sz="42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Fourth Wednesday </a:t>
            </a:r>
            <a:r>
              <a:rPr lang="en-GB" sz="4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of the month </a:t>
            </a:r>
          </a:p>
          <a:p>
            <a:pPr defTabSz="1828800" hangingPunct="1"/>
            <a:endParaRPr lang="en-GB" sz="4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algn="l" defTabSz="1828800" hangingPunct="1"/>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Available services: </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Citizens Advice </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Local Councillor </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Shelter</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Z2K</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Carers Network</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WCC Repairs</a:t>
            </a:r>
          </a:p>
          <a:p>
            <a:pPr marL="571500" indent="-571500" algn="l" defTabSz="1828800" hangingPunct="1">
              <a:buFont typeface="Arial" panose="020B0604020202020204" pitchFamily="34" charset="0"/>
              <a:buChar char="•"/>
            </a:pPr>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Westminster Employment Service</a:t>
            </a:r>
          </a:p>
          <a:p>
            <a:pPr marL="571500" indent="-571500" algn="l" defTabSz="1828800" hangingPunct="1">
              <a:buFont typeface="Arial" panose="020B0604020202020204" pitchFamily="34" charset="0"/>
              <a:buChar char="•"/>
            </a:pPr>
            <a:endPar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defTabSz="1828800" hangingPunct="1"/>
            <a:r>
              <a:rPr lang="en-GB" sz="32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10:30am to 1pm</a:t>
            </a:r>
          </a:p>
        </p:txBody>
      </p:sp>
      <p:pic>
        <p:nvPicPr>
          <p:cNvPr id="6" name="Picture 5" descr="Icon&#10;&#10;Description automatically generated">
            <a:extLst>
              <a:ext uri="{FF2B5EF4-FFF2-40B4-BE49-F238E27FC236}">
                <a16:creationId xmlns:a16="http://schemas.microsoft.com/office/drawing/2014/main" id="{AD5C3CB8-7927-B41B-BEC5-5EE3C62AA9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3" b="93735" l="9742" r="89828">
                        <a14:foregroundMark x1="10745" y1="60093" x2="10745" y2="53132"/>
                        <a14:foregroundMark x1="11318" y1="55452" x2="13324" y2="43387"/>
                        <a14:foregroundMark x1="56734" y1="8353" x2="62178" y2="9513"/>
                        <a14:foregroundMark x1="63754" y1="91647" x2="63037" y2="93735"/>
                        <a14:foregroundMark x1="84638" y1="77726" x2="84527" y2="73782"/>
                        <a14:foregroundMark x1="84814" y1="83991" x2="84638" y2="77726"/>
                        <a14:foregroundMark x1="79226" y1="77030" x2="79083" y2="77958"/>
                        <a14:foregroundMark x1="78510" y1="76334" x2="79083" y2="74942"/>
                        <a14:foregroundMark x1="77882" y1="78886" x2="80086" y2="73086"/>
                        <a14:foregroundMark x1="77794" y1="79118" x2="77882" y2="78886"/>
                        <a14:backgroundMark x1="86390" y1="77726" x2="86390" y2="77726"/>
                        <a14:backgroundMark x1="79083" y1="78886" x2="79083" y2="78886"/>
                      </a14:backgroundRemoval>
                    </a14:imgEffect>
                  </a14:imgLayer>
                </a14:imgProps>
              </a:ext>
            </a:extLst>
          </a:blip>
          <a:stretch>
            <a:fillRect/>
          </a:stretch>
        </p:blipFill>
        <p:spPr>
          <a:xfrm>
            <a:off x="1545771" y="292939"/>
            <a:ext cx="5060758" cy="3124910"/>
          </a:xfrm>
          <a:prstGeom prst="rect">
            <a:avLst/>
          </a:prstGeom>
        </p:spPr>
      </p:pic>
    </p:spTree>
    <p:extLst>
      <p:ext uri="{BB962C8B-B14F-4D97-AF65-F5344CB8AC3E}">
        <p14:creationId xmlns:p14="http://schemas.microsoft.com/office/powerpoint/2010/main" val="257361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Presentation Subtitle"/>
          <p:cNvSpPr txBox="1">
            <a:spLocks noGrp="1"/>
          </p:cNvSpPr>
          <p:nvPr>
            <p:ph type="subTitle" sz="quarter" idx="1"/>
          </p:nvPr>
        </p:nvSpPr>
        <p:spPr>
          <a:xfrm>
            <a:off x="1201342" y="5918251"/>
            <a:ext cx="21971001" cy="2888226"/>
          </a:xfrm>
          <a:prstGeom prst="rect">
            <a:avLst/>
          </a:prstGeom>
        </p:spPr>
        <p:txBody>
          <a:bodyPr/>
          <a:lstStyle/>
          <a:p>
            <a:pPr>
              <a:defRPr>
                <a:solidFill>
                  <a:srgbClr val="000000"/>
                </a:solidFill>
              </a:defRPr>
            </a:pPr>
            <a:r>
              <a:rPr lang="en-GB" dirty="0"/>
              <a:t>Anthony Jones</a:t>
            </a:r>
          </a:p>
          <a:p>
            <a:pPr>
              <a:defRPr>
                <a:solidFill>
                  <a:srgbClr val="000000"/>
                </a:solidFill>
              </a:defRPr>
            </a:pPr>
            <a:r>
              <a:rPr lang="en-GB" dirty="0"/>
              <a:t>Head of Housing Sustainability </a:t>
            </a:r>
            <a:endParaRPr dirty="0"/>
          </a:p>
        </p:txBody>
      </p:sp>
      <p:sp>
        <p:nvSpPr>
          <p:cNvPr id="155" name="Presentation Title"/>
          <p:cNvSpPr txBox="1">
            <a:spLocks noGrp="1"/>
          </p:cNvSpPr>
          <p:nvPr>
            <p:ph type="ctrTitle"/>
          </p:nvPr>
        </p:nvSpPr>
        <p:spPr>
          <a:xfrm>
            <a:off x="293267" y="2703994"/>
            <a:ext cx="21971004" cy="3051337"/>
          </a:xfrm>
          <a:prstGeom prst="rect">
            <a:avLst/>
          </a:prstGeom>
        </p:spPr>
        <p:txBody>
          <a:bodyPr>
            <a:normAutofit/>
          </a:bodyPr>
          <a:lstStyle>
            <a:lvl1pPr>
              <a:defRPr>
                <a:solidFill>
                  <a:schemeClr val="accent6">
                    <a:satOff val="-16844"/>
                    <a:lumOff val="-30747"/>
                  </a:schemeClr>
                </a:solidFill>
              </a:defRPr>
            </a:lvl1pPr>
          </a:lstStyle>
          <a:p>
            <a:pPr algn="ctr"/>
            <a:r>
              <a:rPr lang="en-GB" sz="15000" dirty="0"/>
              <a:t>Housing Sustainability</a:t>
            </a:r>
          </a:p>
        </p:txBody>
      </p:sp>
    </p:spTree>
    <p:extLst>
      <p:ext uri="{BB962C8B-B14F-4D97-AF65-F5344CB8AC3E}">
        <p14:creationId xmlns:p14="http://schemas.microsoft.com/office/powerpoint/2010/main" val="380938659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D7A5-33AB-23A0-C3E5-985C3922BDCE}"/>
              </a:ext>
            </a:extLst>
          </p:cNvPr>
          <p:cNvSpPr>
            <a:spLocks noGrp="1"/>
          </p:cNvSpPr>
          <p:nvPr>
            <p:ph type="title"/>
          </p:nvPr>
        </p:nvSpPr>
        <p:spPr>
          <a:xfrm>
            <a:off x="6324600" y="766723"/>
            <a:ext cx="21031200" cy="2651126"/>
          </a:xfrm>
        </p:spPr>
        <p:txBody>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Stowe Centre</a:t>
            </a:r>
          </a:p>
        </p:txBody>
      </p:sp>
      <p:pic>
        <p:nvPicPr>
          <p:cNvPr id="4" name="Picture 2" descr="Save Youth Services at the Stowe Centre in Westminster | 38 Degrees">
            <a:extLst>
              <a:ext uri="{FF2B5EF4-FFF2-40B4-BE49-F238E27FC236}">
                <a16:creationId xmlns:a16="http://schemas.microsoft.com/office/drawing/2014/main" id="{67B13C6A-6BF2-F3AD-2931-FED3C9E54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068500"/>
            <a:ext cx="13863538" cy="57366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FDB155A2-7995-9F13-880A-A7D7231D1E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53" b="93735" l="9742" r="89828">
                        <a14:foregroundMark x1="10745" y1="60093" x2="10745" y2="53132"/>
                        <a14:foregroundMark x1="11318" y1="55452" x2="13324" y2="43387"/>
                        <a14:foregroundMark x1="56734" y1="8353" x2="62178" y2="9513"/>
                        <a14:foregroundMark x1="63754" y1="91647" x2="63037" y2="93735"/>
                        <a14:foregroundMark x1="84638" y1="77726" x2="84527" y2="73782"/>
                        <a14:foregroundMark x1="84814" y1="83991" x2="84638" y2="77726"/>
                        <a14:foregroundMark x1="79226" y1="77030" x2="79083" y2="77958"/>
                        <a14:foregroundMark x1="78510" y1="76334" x2="79083" y2="74942"/>
                        <a14:foregroundMark x1="77882" y1="78886" x2="80086" y2="73086"/>
                        <a14:foregroundMark x1="77794" y1="79118" x2="77882" y2="78886"/>
                        <a14:backgroundMark x1="86390" y1="77726" x2="86390" y2="77726"/>
                        <a14:backgroundMark x1="79083" y1="78886" x2="79083" y2="78886"/>
                      </a14:backgroundRemoval>
                    </a14:imgEffect>
                  </a14:imgLayer>
                </a14:imgProps>
              </a:ext>
            </a:extLst>
          </a:blip>
          <a:stretch>
            <a:fillRect/>
          </a:stretch>
        </p:blipFill>
        <p:spPr>
          <a:xfrm>
            <a:off x="1545771" y="292939"/>
            <a:ext cx="5060758" cy="3124910"/>
          </a:xfrm>
          <a:prstGeom prst="rect">
            <a:avLst/>
          </a:prstGeom>
        </p:spPr>
      </p:pic>
      <p:sp>
        <p:nvSpPr>
          <p:cNvPr id="7" name="TextBox 6">
            <a:extLst>
              <a:ext uri="{FF2B5EF4-FFF2-40B4-BE49-F238E27FC236}">
                <a16:creationId xmlns:a16="http://schemas.microsoft.com/office/drawing/2014/main" id="{3C6DF1DD-7FDF-02B5-0564-941BE47DE011}"/>
              </a:ext>
            </a:extLst>
          </p:cNvPr>
          <p:cNvSpPr txBox="1"/>
          <p:nvPr/>
        </p:nvSpPr>
        <p:spPr>
          <a:xfrm>
            <a:off x="13863539" y="3891633"/>
            <a:ext cx="10520462" cy="7663636"/>
          </a:xfrm>
          <a:prstGeom prst="rect">
            <a:avLst/>
          </a:prstGeom>
          <a:noFill/>
        </p:spPr>
        <p:txBody>
          <a:bodyPr wrap="square">
            <a:spAutoFit/>
          </a:bodyPr>
          <a:lstStyle/>
          <a:p>
            <a:pPr defTabSz="1828800" hangingPunct="1"/>
            <a:r>
              <a:rPr lang="en-GB" sz="5600" kern="1200" dirty="0">
                <a:solidFill>
                  <a:srgbClr val="FCCEBA"/>
                </a:solidFill>
                <a:latin typeface="Calibri" panose="020F0502020204030204"/>
              </a:rPr>
              <a:t>Every </a:t>
            </a:r>
            <a:r>
              <a:rPr lang="en-GB" sz="5600" b="1" kern="1200" dirty="0">
                <a:solidFill>
                  <a:srgbClr val="FCCEBA"/>
                </a:solidFill>
                <a:latin typeface="Calibri" panose="020F0502020204030204"/>
              </a:rPr>
              <a:t>Second Thursday </a:t>
            </a:r>
            <a:r>
              <a:rPr lang="en-GB" sz="5600" kern="1200" dirty="0">
                <a:solidFill>
                  <a:srgbClr val="FCCEBA"/>
                </a:solidFill>
                <a:latin typeface="Calibri" panose="020F0502020204030204"/>
              </a:rPr>
              <a:t>of the month </a:t>
            </a:r>
          </a:p>
          <a:p>
            <a:pPr defTabSz="1828800" hangingPunct="1"/>
            <a:endParaRPr lang="en-GB" sz="5600" kern="1200" dirty="0">
              <a:solidFill>
                <a:srgbClr val="FCCEBA"/>
              </a:solidFill>
              <a:latin typeface="Calibri" panose="020F0502020204030204"/>
            </a:endParaRPr>
          </a:p>
          <a:p>
            <a:pPr algn="l" defTabSz="1828800" hangingPunct="1"/>
            <a:r>
              <a:rPr lang="en-GB" sz="3600" kern="1200" dirty="0">
                <a:solidFill>
                  <a:srgbClr val="FCCEBA"/>
                </a:solidFill>
                <a:latin typeface="Calibri" panose="020F0502020204030204"/>
              </a:rPr>
              <a:t>Available services: </a:t>
            </a:r>
          </a:p>
          <a:p>
            <a:pPr marL="571500" indent="-571500" algn="l" defTabSz="1828800" hangingPunct="1">
              <a:buFont typeface="Arial" panose="020B0604020202020204" pitchFamily="34" charset="0"/>
              <a:buChar char="•"/>
            </a:pPr>
            <a:r>
              <a:rPr lang="en-GB" sz="3600" kern="1200" dirty="0">
                <a:solidFill>
                  <a:srgbClr val="FCCEBA"/>
                </a:solidFill>
                <a:latin typeface="Calibri" panose="020F0502020204030204"/>
              </a:rPr>
              <a:t>Citizens Advice </a:t>
            </a:r>
          </a:p>
          <a:p>
            <a:pPr marL="571500" indent="-571500" algn="l" defTabSz="1828800" hangingPunct="1">
              <a:buFont typeface="Arial" panose="020B0604020202020204" pitchFamily="34" charset="0"/>
              <a:buChar char="•"/>
            </a:pPr>
            <a:r>
              <a:rPr lang="en-GB" sz="3600" kern="1200" dirty="0">
                <a:solidFill>
                  <a:srgbClr val="FCCEBA"/>
                </a:solidFill>
                <a:latin typeface="Calibri" panose="020F0502020204030204"/>
              </a:rPr>
              <a:t>Shelter</a:t>
            </a:r>
          </a:p>
          <a:p>
            <a:pPr marL="571500" indent="-571500" algn="l" defTabSz="1828800" hangingPunct="1">
              <a:buFont typeface="Arial" panose="020B0604020202020204" pitchFamily="34" charset="0"/>
              <a:buChar char="•"/>
            </a:pPr>
            <a:r>
              <a:rPr lang="en-GB" sz="3600" kern="1200" dirty="0">
                <a:solidFill>
                  <a:srgbClr val="FCCEBA"/>
                </a:solidFill>
                <a:latin typeface="Calibri" panose="020F0502020204030204"/>
              </a:rPr>
              <a:t>The Passage</a:t>
            </a:r>
          </a:p>
          <a:p>
            <a:pPr marL="571500" indent="-571500" algn="l" defTabSz="1828800" hangingPunct="1">
              <a:buFont typeface="Arial" panose="020B0604020202020204" pitchFamily="34" charset="0"/>
              <a:buChar char="•"/>
            </a:pPr>
            <a:r>
              <a:rPr lang="en-GB" sz="3600" kern="1200" dirty="0">
                <a:solidFill>
                  <a:srgbClr val="FCCEBA"/>
                </a:solidFill>
                <a:latin typeface="Calibri" panose="020F0502020204030204"/>
              </a:rPr>
              <a:t>Carers Network</a:t>
            </a:r>
          </a:p>
          <a:p>
            <a:pPr marL="571500" indent="-571500" algn="l" defTabSz="1828800" hangingPunct="1">
              <a:buFont typeface="Arial" panose="020B0604020202020204" pitchFamily="34" charset="0"/>
              <a:buChar char="•"/>
            </a:pPr>
            <a:r>
              <a:rPr lang="en-GB" sz="3600" kern="1200" dirty="0">
                <a:solidFill>
                  <a:srgbClr val="FCCEBA"/>
                </a:solidFill>
                <a:latin typeface="Calibri" panose="020F0502020204030204"/>
              </a:rPr>
              <a:t>WCC Repairs</a:t>
            </a:r>
          </a:p>
          <a:p>
            <a:pPr marL="571500" indent="-571500" algn="l" defTabSz="1828800" hangingPunct="1">
              <a:buFont typeface="Arial" panose="020B0604020202020204" pitchFamily="34" charset="0"/>
              <a:buChar char="•"/>
            </a:pPr>
            <a:r>
              <a:rPr lang="en-GB" sz="3600" kern="1200" dirty="0">
                <a:solidFill>
                  <a:srgbClr val="FCCEBA"/>
                </a:solidFill>
                <a:latin typeface="Calibri" panose="020F0502020204030204"/>
              </a:rPr>
              <a:t>Energy Champions</a:t>
            </a:r>
          </a:p>
          <a:p>
            <a:pPr algn="l" defTabSz="1828800" hangingPunct="1"/>
            <a:endParaRPr lang="en-GB" sz="3600" kern="1200" dirty="0">
              <a:solidFill>
                <a:srgbClr val="FCCEBA"/>
              </a:solidFill>
              <a:latin typeface="Calibri" panose="020F0502020204030204"/>
            </a:endParaRPr>
          </a:p>
          <a:p>
            <a:pPr defTabSz="1828800" hangingPunct="1"/>
            <a:r>
              <a:rPr lang="en-GB" sz="3600" kern="1200" dirty="0">
                <a:solidFill>
                  <a:srgbClr val="FCCEBA"/>
                </a:solidFill>
                <a:latin typeface="Calibri" panose="020F0502020204030204"/>
              </a:rPr>
              <a:t>9:30am to 12pm</a:t>
            </a:r>
          </a:p>
        </p:txBody>
      </p:sp>
    </p:spTree>
    <p:extLst>
      <p:ext uri="{BB962C8B-B14F-4D97-AF65-F5344CB8AC3E}">
        <p14:creationId xmlns:p14="http://schemas.microsoft.com/office/powerpoint/2010/main" val="110620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8A9E5C3-9568-E8CC-C169-D68AF6BAC4CF}"/>
              </a:ext>
            </a:extLst>
          </p:cNvPr>
          <p:cNvGrpSpPr/>
          <p:nvPr/>
        </p:nvGrpSpPr>
        <p:grpSpPr>
          <a:xfrm>
            <a:off x="384608" y="7917981"/>
            <a:ext cx="10014196" cy="9603562"/>
            <a:chOff x="0" y="-47625"/>
            <a:chExt cx="897215" cy="860425"/>
          </a:xfrm>
        </p:grpSpPr>
        <p:sp>
          <p:nvSpPr>
            <p:cNvPr id="12" name="Freeform 53">
              <a:extLst>
                <a:ext uri="{FF2B5EF4-FFF2-40B4-BE49-F238E27FC236}">
                  <a16:creationId xmlns:a16="http://schemas.microsoft.com/office/drawing/2014/main" id="{C06C0B36-9125-4FE9-2DF2-F5A06DD5D6CB}"/>
                </a:ext>
              </a:extLst>
            </p:cNvPr>
            <p:cNvSpPr/>
            <p:nvPr/>
          </p:nvSpPr>
          <p:spPr>
            <a:xfrm>
              <a:off x="0" y="19583"/>
              <a:ext cx="897215" cy="267766"/>
            </a:xfrm>
            <a:custGeom>
              <a:avLst/>
              <a:gdLst/>
              <a:ahLst/>
              <a:cxnLst/>
              <a:rect l="l" t="t" r="r" b="b"/>
              <a:pathLst>
                <a:path w="897215" h="267766">
                  <a:moveTo>
                    <a:pt x="114418" y="0"/>
                  </a:moveTo>
                  <a:lnTo>
                    <a:pt x="782797" y="0"/>
                  </a:lnTo>
                  <a:cubicBezTo>
                    <a:pt x="845989" y="0"/>
                    <a:pt x="897215" y="51227"/>
                    <a:pt x="897215" y="114418"/>
                  </a:cubicBezTo>
                  <a:lnTo>
                    <a:pt x="897215" y="153348"/>
                  </a:lnTo>
                  <a:cubicBezTo>
                    <a:pt x="897215" y="183694"/>
                    <a:pt x="885161" y="212796"/>
                    <a:pt x="863703" y="234254"/>
                  </a:cubicBezTo>
                  <a:cubicBezTo>
                    <a:pt x="842246" y="255711"/>
                    <a:pt x="813143" y="267766"/>
                    <a:pt x="782797" y="267766"/>
                  </a:cubicBezTo>
                  <a:lnTo>
                    <a:pt x="114418" y="267766"/>
                  </a:lnTo>
                  <a:cubicBezTo>
                    <a:pt x="84072" y="267766"/>
                    <a:pt x="54970" y="255711"/>
                    <a:pt x="33512" y="234254"/>
                  </a:cubicBezTo>
                  <a:cubicBezTo>
                    <a:pt x="12055" y="212796"/>
                    <a:pt x="0" y="183694"/>
                    <a:pt x="0" y="153348"/>
                  </a:cubicBezTo>
                  <a:lnTo>
                    <a:pt x="0" y="114418"/>
                  </a:lnTo>
                  <a:cubicBezTo>
                    <a:pt x="0" y="84072"/>
                    <a:pt x="12055" y="54970"/>
                    <a:pt x="33512" y="33512"/>
                  </a:cubicBezTo>
                  <a:cubicBezTo>
                    <a:pt x="54970" y="12055"/>
                    <a:pt x="84072" y="0"/>
                    <a:pt x="114418" y="0"/>
                  </a:cubicBezTo>
                  <a:close/>
                </a:path>
              </a:pathLst>
            </a:custGeom>
            <a:solidFill>
              <a:srgbClr val="006278"/>
            </a:solidFill>
          </p:spPr>
          <p:txBody>
            <a:bodyPr/>
            <a:lstStyle/>
            <a:p>
              <a:pPr algn="l" defTabSz="1828800" hangingPunct="1"/>
              <a:endParaRPr lang="en-GB" sz="3600" kern="1200" dirty="0">
                <a:solidFill>
                  <a:srgbClr val="FCCEBA"/>
                </a:solidFill>
                <a:latin typeface="Calibri" panose="020F0502020204030204"/>
              </a:endParaRPr>
            </a:p>
          </p:txBody>
        </p:sp>
        <p:sp>
          <p:nvSpPr>
            <p:cNvPr id="13" name="TextBox 54">
              <a:extLst>
                <a:ext uri="{FF2B5EF4-FFF2-40B4-BE49-F238E27FC236}">
                  <a16:creationId xmlns:a16="http://schemas.microsoft.com/office/drawing/2014/main" id="{BC928AED-5E86-BC6A-14FA-B03542F8FBAA}"/>
                </a:ext>
              </a:extLst>
            </p:cNvPr>
            <p:cNvSpPr txBox="1"/>
            <p:nvPr/>
          </p:nvSpPr>
          <p:spPr>
            <a:xfrm>
              <a:off x="0" y="-47625"/>
              <a:ext cx="812800" cy="860425"/>
            </a:xfrm>
            <a:prstGeom prst="rect">
              <a:avLst/>
            </a:prstGeom>
          </p:spPr>
          <p:txBody>
            <a:bodyPr lIns="101600" tIns="101600" rIns="101600" bIns="1016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28800">
                <a:lnSpc>
                  <a:spcPts val="7674"/>
                </a:lnSpc>
              </a:pPr>
              <a:endParaRPr sz="3600">
                <a:solidFill>
                  <a:srgbClr val="FCCEBA"/>
                </a:solidFill>
                <a:latin typeface="Calibri" panose="020F0502020204030204"/>
              </a:endParaRPr>
            </a:p>
          </p:txBody>
        </p:sp>
      </p:grpSp>
      <p:grpSp>
        <p:nvGrpSpPr>
          <p:cNvPr id="31" name="Group 30">
            <a:extLst>
              <a:ext uri="{FF2B5EF4-FFF2-40B4-BE49-F238E27FC236}">
                <a16:creationId xmlns:a16="http://schemas.microsoft.com/office/drawing/2014/main" id="{9A273B46-5651-C00B-0549-1CDDB8B1A09A}"/>
              </a:ext>
            </a:extLst>
          </p:cNvPr>
          <p:cNvGrpSpPr/>
          <p:nvPr/>
        </p:nvGrpSpPr>
        <p:grpSpPr>
          <a:xfrm>
            <a:off x="13755393" y="802493"/>
            <a:ext cx="7529782" cy="4907738"/>
            <a:chOff x="925298" y="1971412"/>
            <a:chExt cx="3764891" cy="2453869"/>
          </a:xfrm>
        </p:grpSpPr>
        <p:sp>
          <p:nvSpPr>
            <p:cNvPr id="10" name="TextBox 71">
              <a:extLst>
                <a:ext uri="{FF2B5EF4-FFF2-40B4-BE49-F238E27FC236}">
                  <a16:creationId xmlns:a16="http://schemas.microsoft.com/office/drawing/2014/main" id="{281C5A1F-8BD1-66B9-071B-3D783BE96831}"/>
                </a:ext>
              </a:extLst>
            </p:cNvPr>
            <p:cNvSpPr txBox="1"/>
            <p:nvPr/>
          </p:nvSpPr>
          <p:spPr>
            <a:xfrm>
              <a:off x="1121533" y="1971412"/>
              <a:ext cx="3372422" cy="192556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28800">
                <a:lnSpc>
                  <a:spcPts val="29752"/>
                </a:lnSpc>
              </a:pPr>
              <a:r>
                <a:rPr lang="en-US" sz="29752" dirty="0">
                  <a:solidFill>
                    <a:srgbClr val="FCCEBA"/>
                  </a:solidFill>
                  <a:latin typeface="Open Sans Bold"/>
                </a:rPr>
                <a:t>50+</a:t>
              </a:r>
            </a:p>
          </p:txBody>
        </p:sp>
        <p:sp>
          <p:nvSpPr>
            <p:cNvPr id="11" name="TextBox 72">
              <a:extLst>
                <a:ext uri="{FF2B5EF4-FFF2-40B4-BE49-F238E27FC236}">
                  <a16:creationId xmlns:a16="http://schemas.microsoft.com/office/drawing/2014/main" id="{B070A546-E48D-CA85-950E-1F91BA0FE2AD}"/>
                </a:ext>
              </a:extLst>
            </p:cNvPr>
            <p:cNvSpPr txBox="1"/>
            <p:nvPr/>
          </p:nvSpPr>
          <p:spPr>
            <a:xfrm>
              <a:off x="925298" y="3898117"/>
              <a:ext cx="3764891" cy="52716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28800">
                <a:lnSpc>
                  <a:spcPts val="8794"/>
                </a:lnSpc>
              </a:pPr>
              <a:r>
                <a:rPr lang="en-US" sz="6280" dirty="0">
                  <a:solidFill>
                    <a:srgbClr val="FCCEBA"/>
                  </a:solidFill>
                  <a:latin typeface="Open Sans Bold"/>
                </a:rPr>
                <a:t>Outreach Sessions </a:t>
              </a:r>
            </a:p>
          </p:txBody>
        </p:sp>
      </p:grpSp>
      <p:sp>
        <p:nvSpPr>
          <p:cNvPr id="15" name="Title 14">
            <a:extLst>
              <a:ext uri="{FF2B5EF4-FFF2-40B4-BE49-F238E27FC236}">
                <a16:creationId xmlns:a16="http://schemas.microsoft.com/office/drawing/2014/main" id="{B7C643A0-402F-1398-E9B3-FCC1838E5A87}"/>
              </a:ext>
            </a:extLst>
          </p:cNvPr>
          <p:cNvSpPr>
            <a:spLocks noGrp="1"/>
          </p:cNvSpPr>
          <p:nvPr>
            <p:ph type="title"/>
          </p:nvPr>
        </p:nvSpPr>
        <p:spPr>
          <a:xfrm>
            <a:off x="548196" y="3737857"/>
            <a:ext cx="10966684" cy="2651126"/>
          </a:xfrm>
        </p:spPr>
        <p:txBody>
          <a:bodyPr>
            <a:normAutofit fontScale="90000"/>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Advice shop achievements</a:t>
            </a:r>
            <a:b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GB" sz="2800"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(since 2021) </a:t>
            </a:r>
            <a:endPar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16" name="Picture 15" descr="Graphical user interface&#10;&#10;Description automatically generated">
            <a:extLst>
              <a:ext uri="{FF2B5EF4-FFF2-40B4-BE49-F238E27FC236}">
                <a16:creationId xmlns:a16="http://schemas.microsoft.com/office/drawing/2014/main" id="{E4489C94-934B-F895-4519-43C36A0F7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424" y="10103307"/>
            <a:ext cx="7918720" cy="2877318"/>
          </a:xfrm>
          <a:prstGeom prst="rect">
            <a:avLst/>
          </a:prstGeom>
        </p:spPr>
      </p:pic>
      <p:grpSp>
        <p:nvGrpSpPr>
          <p:cNvPr id="20" name="Group 19">
            <a:extLst>
              <a:ext uri="{FF2B5EF4-FFF2-40B4-BE49-F238E27FC236}">
                <a16:creationId xmlns:a16="http://schemas.microsoft.com/office/drawing/2014/main" id="{93570D36-C083-D777-B615-F0C1A10FB96E}"/>
              </a:ext>
            </a:extLst>
          </p:cNvPr>
          <p:cNvGrpSpPr/>
          <p:nvPr/>
        </p:nvGrpSpPr>
        <p:grpSpPr>
          <a:xfrm>
            <a:off x="14236259" y="11079507"/>
            <a:ext cx="6568054" cy="1834002"/>
            <a:chOff x="0" y="0"/>
            <a:chExt cx="4378700" cy="1222668"/>
          </a:xfrm>
        </p:grpSpPr>
        <p:pic>
          <p:nvPicPr>
            <p:cNvPr id="22" name="Graphic 21">
              <a:extLst>
                <a:ext uri="{FF2B5EF4-FFF2-40B4-BE49-F238E27FC236}">
                  <a16:creationId xmlns:a16="http://schemas.microsoft.com/office/drawing/2014/main" id="{558F1BFB-249A-8A0D-3BE1-A07645593D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537974" cy="1222668"/>
            </a:xfrm>
            <a:prstGeom prst="rect">
              <a:avLst/>
            </a:prstGeom>
          </p:spPr>
        </p:pic>
        <p:pic>
          <p:nvPicPr>
            <p:cNvPr id="23" name="Graphic 22">
              <a:extLst>
                <a:ext uri="{FF2B5EF4-FFF2-40B4-BE49-F238E27FC236}">
                  <a16:creationId xmlns:a16="http://schemas.microsoft.com/office/drawing/2014/main" id="{C719C08F-1742-2553-EB43-696112641C1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8145" y="0"/>
              <a:ext cx="537974" cy="1222668"/>
            </a:xfrm>
            <a:prstGeom prst="rect">
              <a:avLst/>
            </a:prstGeom>
          </p:spPr>
        </p:pic>
        <p:pic>
          <p:nvPicPr>
            <p:cNvPr id="24" name="Graphic 23">
              <a:extLst>
                <a:ext uri="{FF2B5EF4-FFF2-40B4-BE49-F238E27FC236}">
                  <a16:creationId xmlns:a16="http://schemas.microsoft.com/office/drawing/2014/main" id="{5FB33E4F-E732-0E09-C3A0-CFA7DE40FC9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6290" y="0"/>
              <a:ext cx="537974" cy="1222668"/>
            </a:xfrm>
            <a:prstGeom prst="rect">
              <a:avLst/>
            </a:prstGeom>
          </p:spPr>
        </p:pic>
        <p:pic>
          <p:nvPicPr>
            <p:cNvPr id="25" name="Graphic 24">
              <a:extLst>
                <a:ext uri="{FF2B5EF4-FFF2-40B4-BE49-F238E27FC236}">
                  <a16:creationId xmlns:a16="http://schemas.microsoft.com/office/drawing/2014/main" id="{DBE02D8D-83AA-086A-E12F-3ECC9AAEB18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04435" y="0"/>
              <a:ext cx="537974" cy="1222668"/>
            </a:xfrm>
            <a:prstGeom prst="rect">
              <a:avLst/>
            </a:prstGeom>
          </p:spPr>
        </p:pic>
        <p:pic>
          <p:nvPicPr>
            <p:cNvPr id="26" name="Graphic 25">
              <a:extLst>
                <a:ext uri="{FF2B5EF4-FFF2-40B4-BE49-F238E27FC236}">
                  <a16:creationId xmlns:a16="http://schemas.microsoft.com/office/drawing/2014/main" id="{60DC6EEB-3654-91CF-F5D9-F1034CBB4E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2580" y="0"/>
              <a:ext cx="537974" cy="1222668"/>
            </a:xfrm>
            <a:prstGeom prst="rect">
              <a:avLst/>
            </a:prstGeom>
          </p:spPr>
        </p:pic>
        <p:pic>
          <p:nvPicPr>
            <p:cNvPr id="27" name="Graphic 26">
              <a:extLst>
                <a:ext uri="{FF2B5EF4-FFF2-40B4-BE49-F238E27FC236}">
                  <a16:creationId xmlns:a16="http://schemas.microsoft.com/office/drawing/2014/main" id="{855ACD5C-97B1-5138-DF72-86D8B7EB8D3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40726" y="0"/>
              <a:ext cx="537974" cy="1222668"/>
            </a:xfrm>
            <a:prstGeom prst="rect">
              <a:avLst/>
            </a:prstGeom>
          </p:spPr>
        </p:pic>
      </p:grpSp>
      <p:sp>
        <p:nvSpPr>
          <p:cNvPr id="21" name="TextBox 78">
            <a:extLst>
              <a:ext uri="{FF2B5EF4-FFF2-40B4-BE49-F238E27FC236}">
                <a16:creationId xmlns:a16="http://schemas.microsoft.com/office/drawing/2014/main" id="{8E841ABD-E957-9CEC-DB30-FCD711503DD3}"/>
              </a:ext>
            </a:extLst>
          </p:cNvPr>
          <p:cNvSpPr txBox="1"/>
          <p:nvPr/>
        </p:nvSpPr>
        <p:spPr>
          <a:xfrm>
            <a:off x="14205272" y="6858000"/>
            <a:ext cx="6630024" cy="364304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28800">
              <a:lnSpc>
                <a:spcPts val="17004"/>
              </a:lnSpc>
            </a:pPr>
            <a:r>
              <a:rPr lang="en-US" sz="12146" dirty="0">
                <a:solidFill>
                  <a:srgbClr val="FCCEBA"/>
                </a:solidFill>
                <a:latin typeface="Open Sans Bold"/>
              </a:rPr>
              <a:t>400+</a:t>
            </a:r>
          </a:p>
          <a:p>
            <a:pPr algn="ctr" defTabSz="1828800">
              <a:lnSpc>
                <a:spcPts val="12244"/>
              </a:lnSpc>
            </a:pPr>
            <a:r>
              <a:rPr lang="en-US" sz="8746" dirty="0">
                <a:solidFill>
                  <a:srgbClr val="FCCEBA"/>
                </a:solidFill>
                <a:latin typeface="Open Sans Bold"/>
              </a:rPr>
              <a:t>clients seen</a:t>
            </a:r>
          </a:p>
        </p:txBody>
      </p:sp>
      <p:cxnSp>
        <p:nvCxnSpPr>
          <p:cNvPr id="33" name="Straight Connector 32">
            <a:extLst>
              <a:ext uri="{FF2B5EF4-FFF2-40B4-BE49-F238E27FC236}">
                <a16:creationId xmlns:a16="http://schemas.microsoft.com/office/drawing/2014/main" id="{2370908B-DBBB-B7FF-D632-216EB3BD40BB}"/>
              </a:ext>
            </a:extLst>
          </p:cNvPr>
          <p:cNvCxnSpPr>
            <a:cxnSpLocks/>
          </p:cNvCxnSpPr>
          <p:nvPr/>
        </p:nvCxnSpPr>
        <p:spPr>
          <a:xfrm>
            <a:off x="11177530" y="1163360"/>
            <a:ext cx="0" cy="10191564"/>
          </a:xfrm>
          <a:prstGeom prst="line">
            <a:avLst/>
          </a:prstGeom>
          <a:ln w="9525" cap="flat" cmpd="sng" algn="ctr">
            <a:solidFill>
              <a:srgbClr val="FCCEBA"/>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8675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778B2B-84C9-AD34-3DC9-4A86C355E850}"/>
              </a:ext>
            </a:extLst>
          </p:cNvPr>
          <p:cNvSpPr>
            <a:spLocks noGrp="1"/>
          </p:cNvSpPr>
          <p:nvPr>
            <p:ph idx="1"/>
          </p:nvPr>
        </p:nvSpPr>
        <p:spPr>
          <a:xfrm>
            <a:off x="12192000" y="10347020"/>
            <a:ext cx="13868400" cy="3511096"/>
          </a:xfrm>
        </p:spPr>
        <p:txBody>
          <a:bodyPr>
            <a:normAutofit/>
          </a:bodyPr>
          <a:lstStyle/>
          <a:p>
            <a:pPr marL="0" indent="0">
              <a:buNone/>
            </a:pPr>
            <a:r>
              <a:rPr lang="en-GB" sz="6400"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hlinkClick r:id="rId2"/>
              </a:rPr>
              <a:t>westminster.refernet.co.uk</a:t>
            </a:r>
            <a:endParaRPr lang="en-GB" sz="6400"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5" name="Picture 24" descr="Graphical user interface&#10;&#10;Description automatically generated">
            <a:extLst>
              <a:ext uri="{FF2B5EF4-FFF2-40B4-BE49-F238E27FC236}">
                <a16:creationId xmlns:a16="http://schemas.microsoft.com/office/drawing/2014/main" id="{7430D1B7-1A61-E96B-E107-4F0F99B1A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24" y="10103307"/>
            <a:ext cx="7918720" cy="2877318"/>
          </a:xfrm>
          <a:prstGeom prst="rect">
            <a:avLst/>
          </a:prstGeom>
        </p:spPr>
      </p:pic>
      <p:grpSp>
        <p:nvGrpSpPr>
          <p:cNvPr id="28" name="Group 27">
            <a:extLst>
              <a:ext uri="{FF2B5EF4-FFF2-40B4-BE49-F238E27FC236}">
                <a16:creationId xmlns:a16="http://schemas.microsoft.com/office/drawing/2014/main" id="{2D2ACFB6-954C-98DE-2DEB-DD446B3F0B30}"/>
              </a:ext>
            </a:extLst>
          </p:cNvPr>
          <p:cNvGrpSpPr/>
          <p:nvPr/>
        </p:nvGrpSpPr>
        <p:grpSpPr>
          <a:xfrm>
            <a:off x="1438181" y="660018"/>
            <a:ext cx="9143998" cy="1879600"/>
            <a:chOff x="0" y="0"/>
            <a:chExt cx="1011836" cy="207038"/>
          </a:xfrm>
        </p:grpSpPr>
        <p:sp>
          <p:nvSpPr>
            <p:cNvPr id="29" name="Freeform 28">
              <a:extLst>
                <a:ext uri="{FF2B5EF4-FFF2-40B4-BE49-F238E27FC236}">
                  <a16:creationId xmlns:a16="http://schemas.microsoft.com/office/drawing/2014/main" id="{F28E9EFB-5956-4C29-8B8C-E50BBDC60FB5}"/>
                </a:ext>
              </a:extLst>
            </p:cNvPr>
            <p:cNvSpPr/>
            <p:nvPr/>
          </p:nvSpPr>
          <p:spPr>
            <a:xfrm>
              <a:off x="0" y="0"/>
              <a:ext cx="1011836" cy="207038"/>
            </a:xfrm>
            <a:custGeom>
              <a:avLst/>
              <a:gdLst/>
              <a:ahLst/>
              <a:cxnLst/>
              <a:rect l="l" t="t" r="r" b="b"/>
              <a:pathLst>
                <a:path w="1011836" h="207038">
                  <a:moveTo>
                    <a:pt x="101457" y="0"/>
                  </a:moveTo>
                  <a:lnTo>
                    <a:pt x="910379" y="0"/>
                  </a:lnTo>
                  <a:cubicBezTo>
                    <a:pt x="966412" y="0"/>
                    <a:pt x="1011836" y="45424"/>
                    <a:pt x="1011836" y="101457"/>
                  </a:cubicBezTo>
                  <a:lnTo>
                    <a:pt x="1011836" y="105581"/>
                  </a:lnTo>
                  <a:cubicBezTo>
                    <a:pt x="1011836" y="132489"/>
                    <a:pt x="1001147" y="158295"/>
                    <a:pt x="982120" y="177322"/>
                  </a:cubicBezTo>
                  <a:cubicBezTo>
                    <a:pt x="963093" y="196348"/>
                    <a:pt x="937287" y="207038"/>
                    <a:pt x="910379" y="207038"/>
                  </a:cubicBezTo>
                  <a:lnTo>
                    <a:pt x="101457" y="207038"/>
                  </a:lnTo>
                  <a:cubicBezTo>
                    <a:pt x="45424" y="207038"/>
                    <a:pt x="0" y="161614"/>
                    <a:pt x="0" y="105581"/>
                  </a:cubicBezTo>
                  <a:lnTo>
                    <a:pt x="0" y="101457"/>
                  </a:lnTo>
                  <a:cubicBezTo>
                    <a:pt x="0" y="45424"/>
                    <a:pt x="45424" y="0"/>
                    <a:pt x="101457" y="0"/>
                  </a:cubicBezTo>
                  <a:close/>
                </a:path>
              </a:pathLst>
            </a:custGeom>
            <a:solidFill>
              <a:srgbClr val="FCCEBA">
                <a:alpha val="22745"/>
              </a:srgbClr>
            </a:solidFill>
            <a:ln>
              <a:noFill/>
            </a:ln>
          </p:spPr>
        </p:sp>
        <p:sp>
          <p:nvSpPr>
            <p:cNvPr id="30" name="TextBox 29">
              <a:extLst>
                <a:ext uri="{FF2B5EF4-FFF2-40B4-BE49-F238E27FC236}">
                  <a16:creationId xmlns:a16="http://schemas.microsoft.com/office/drawing/2014/main" id="{198502F6-1207-7299-6662-4375849C5BEF}"/>
                </a:ext>
              </a:extLst>
            </p:cNvPr>
            <p:cNvSpPr txBox="1"/>
            <p:nvPr/>
          </p:nvSpPr>
          <p:spPr>
            <a:xfrm>
              <a:off x="0" y="-47625"/>
              <a:ext cx="812800" cy="860425"/>
            </a:xfrm>
            <a:prstGeom prst="rect">
              <a:avLst/>
            </a:prstGeom>
          </p:spPr>
          <p:txBody>
            <a:bodyPr lIns="101600" tIns="101600" rIns="101600" bIns="101600" rtlCol="0" anchor="ctr"/>
            <a:lstStyle/>
            <a:p>
              <a:pPr defTabSz="1828800" hangingPunct="1">
                <a:lnSpc>
                  <a:spcPts val="5600"/>
                </a:lnSpc>
              </a:pPr>
              <a:endParaRPr sz="3600" kern="1200">
                <a:solidFill>
                  <a:prstClr val="black"/>
                </a:solidFill>
                <a:latin typeface="Calibri" panose="020F0502020204030204"/>
              </a:endParaRPr>
            </a:p>
          </p:txBody>
        </p:sp>
      </p:grpSp>
      <p:pic>
        <p:nvPicPr>
          <p:cNvPr id="31" name="Picture 30">
            <a:extLst>
              <a:ext uri="{FF2B5EF4-FFF2-40B4-BE49-F238E27FC236}">
                <a16:creationId xmlns:a16="http://schemas.microsoft.com/office/drawing/2014/main" id="{778FEBED-A177-9088-FAD1-030AB398D687}"/>
              </a:ext>
            </a:extLst>
          </p:cNvPr>
          <p:cNvPicPr>
            <a:picLocks noChangeAspect="1"/>
          </p:cNvPicPr>
          <p:nvPr/>
        </p:nvPicPr>
        <p:blipFill>
          <a:blip r:embed="rId4"/>
          <a:srcRect/>
          <a:stretch>
            <a:fillRect/>
          </a:stretch>
        </p:blipFill>
        <p:spPr>
          <a:xfrm>
            <a:off x="1788986" y="757666"/>
            <a:ext cx="7595596" cy="1555872"/>
          </a:xfrm>
          <a:prstGeom prst="rect">
            <a:avLst/>
          </a:prstGeom>
        </p:spPr>
      </p:pic>
      <p:sp>
        <p:nvSpPr>
          <p:cNvPr id="32" name="TextBox 31">
            <a:extLst>
              <a:ext uri="{FF2B5EF4-FFF2-40B4-BE49-F238E27FC236}">
                <a16:creationId xmlns:a16="http://schemas.microsoft.com/office/drawing/2014/main" id="{5B6C7FD3-8BE9-46DC-320A-0AD2105BE459}"/>
              </a:ext>
            </a:extLst>
          </p:cNvPr>
          <p:cNvSpPr txBox="1"/>
          <p:nvPr/>
        </p:nvSpPr>
        <p:spPr>
          <a:xfrm>
            <a:off x="1438181" y="3391270"/>
            <a:ext cx="20913818" cy="6863417"/>
          </a:xfrm>
          <a:prstGeom prst="rect">
            <a:avLst/>
          </a:prstGeom>
          <a:noFill/>
        </p:spPr>
        <p:txBody>
          <a:bodyPr wrap="square" rtlCol="0">
            <a:spAutoFit/>
          </a:bodyPr>
          <a:lstStyle/>
          <a:p>
            <a:pPr marL="571500" indent="-571500" algn="l" defTabSz="1828800" hangingPunct="1">
              <a:buFont typeface="Arial" panose="020B0604020202020204" pitchFamily="34" charset="0"/>
              <a:buChar char="•"/>
            </a:pPr>
            <a:r>
              <a:rPr lang="en-GB" sz="44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We are introducing </a:t>
            </a:r>
            <a:r>
              <a:rPr lang="en-GB" sz="44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Refernet</a:t>
            </a:r>
            <a:r>
              <a:rPr lang="en-GB" sz="44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 – a platform for interagency referrals</a:t>
            </a:r>
          </a:p>
          <a:p>
            <a:pPr algn="l" defTabSz="1828800" hangingPunct="1"/>
            <a:endParaRPr lang="en-GB" sz="44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marL="571500" indent="-571500" algn="l" defTabSz="1828800" hangingPunct="1">
              <a:lnSpc>
                <a:spcPct val="150000"/>
              </a:lnSpc>
              <a:buFont typeface="Arial" panose="020B0604020202020204" pitchFamily="34" charset="0"/>
              <a:buChar char="•"/>
            </a:pPr>
            <a:r>
              <a:rPr lang="en-GB" sz="44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GDPR compliant and simple to use </a:t>
            </a:r>
          </a:p>
          <a:p>
            <a:pPr marL="571500" indent="-571500" algn="l" defTabSz="1828800" hangingPunct="1">
              <a:lnSpc>
                <a:spcPct val="150000"/>
              </a:lnSpc>
              <a:buFont typeface="Arial" panose="020B0604020202020204" pitchFamily="34" charset="0"/>
              <a:buChar char="•"/>
            </a:pPr>
            <a:r>
              <a:rPr lang="en-GB" sz="44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Better client journey</a:t>
            </a:r>
          </a:p>
          <a:p>
            <a:pPr marL="571500" indent="-571500" algn="l" defTabSz="1828800" hangingPunct="1">
              <a:lnSpc>
                <a:spcPct val="150000"/>
              </a:lnSpc>
              <a:buFont typeface="Arial" panose="020B0604020202020204" pitchFamily="34" charset="0"/>
              <a:buChar char="•"/>
            </a:pPr>
            <a:r>
              <a:rPr lang="en-GB" sz="44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Option for self-referral</a:t>
            </a:r>
          </a:p>
          <a:p>
            <a:pPr marL="571500" indent="-571500" algn="l" defTabSz="1828800" hangingPunct="1">
              <a:lnSpc>
                <a:spcPct val="150000"/>
              </a:lnSpc>
              <a:buFont typeface="Arial" panose="020B0604020202020204" pitchFamily="34" charset="0"/>
              <a:buChar char="•"/>
            </a:pPr>
            <a:r>
              <a:rPr lang="en-GB" sz="44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Client journey traced, ensuring full auditing capabilities </a:t>
            </a:r>
          </a:p>
          <a:p>
            <a:pPr algn="l" defTabSz="1828800" hangingPunct="1"/>
            <a:endParaRPr lang="en-GB" sz="44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marL="2514600" lvl="2" indent="-685800" algn="l" defTabSz="1828800" hangingPunct="1">
              <a:buFont typeface="Calibri" panose="020F0502020204030204" pitchFamily="34" charset="0"/>
              <a:buChar char="−"/>
            </a:pPr>
            <a:endParaRPr lang="en-GB" sz="44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107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A73DB37A-8F8C-E48F-8399-EBF94556BF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6800730" y="2371220"/>
            <a:ext cx="3626440" cy="1813220"/>
          </a:xfrm>
          <a:prstGeom prst="rect">
            <a:avLst/>
          </a:prstGeom>
        </p:spPr>
      </p:pic>
      <p:pic>
        <p:nvPicPr>
          <p:cNvPr id="54" name="Picture 3">
            <a:extLst>
              <a:ext uri="{FF2B5EF4-FFF2-40B4-BE49-F238E27FC236}">
                <a16:creationId xmlns:a16="http://schemas.microsoft.com/office/drawing/2014/main" id="{B97FC89A-C0CA-9085-8035-41B5F8D34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360072" y="337182"/>
            <a:ext cx="3626440" cy="1813220"/>
          </a:xfrm>
          <a:prstGeom prst="rect">
            <a:avLst/>
          </a:prstGeom>
        </p:spPr>
      </p:pic>
      <p:pic>
        <p:nvPicPr>
          <p:cNvPr id="55" name="Picture 4">
            <a:extLst>
              <a:ext uri="{FF2B5EF4-FFF2-40B4-BE49-F238E27FC236}">
                <a16:creationId xmlns:a16="http://schemas.microsoft.com/office/drawing/2014/main" id="{1FC24DA6-3DFC-69A7-2ADC-73D5DECD2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9931024" y="2373322"/>
            <a:ext cx="3626440" cy="1813220"/>
          </a:xfrm>
          <a:prstGeom prst="rect">
            <a:avLst/>
          </a:prstGeom>
        </p:spPr>
      </p:pic>
      <p:pic>
        <p:nvPicPr>
          <p:cNvPr id="56" name="Picture 5">
            <a:extLst>
              <a:ext uri="{FF2B5EF4-FFF2-40B4-BE49-F238E27FC236}">
                <a16:creationId xmlns:a16="http://schemas.microsoft.com/office/drawing/2014/main" id="{AF2D0D72-87A1-DFFA-3EDB-21DB557019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90366" y="339284"/>
            <a:ext cx="3626440" cy="1813220"/>
          </a:xfrm>
          <a:prstGeom prst="rect">
            <a:avLst/>
          </a:prstGeom>
        </p:spPr>
      </p:pic>
      <p:pic>
        <p:nvPicPr>
          <p:cNvPr id="57" name="Picture 6">
            <a:extLst>
              <a:ext uri="{FF2B5EF4-FFF2-40B4-BE49-F238E27FC236}">
                <a16:creationId xmlns:a16="http://schemas.microsoft.com/office/drawing/2014/main" id="{EB64FE20-F606-F407-4901-613ED3DDE5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3036864" y="2375424"/>
            <a:ext cx="3626440" cy="1813220"/>
          </a:xfrm>
          <a:prstGeom prst="rect">
            <a:avLst/>
          </a:prstGeom>
        </p:spPr>
      </p:pic>
      <p:pic>
        <p:nvPicPr>
          <p:cNvPr id="58" name="Picture 7">
            <a:extLst>
              <a:ext uri="{FF2B5EF4-FFF2-40B4-BE49-F238E27FC236}">
                <a16:creationId xmlns:a16="http://schemas.microsoft.com/office/drawing/2014/main" id="{6965140D-15F9-136E-4580-527CFFF33A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4224" y="825448"/>
            <a:ext cx="2836020" cy="2836020"/>
          </a:xfrm>
          <a:prstGeom prst="rect">
            <a:avLst/>
          </a:prstGeom>
        </p:spPr>
      </p:pic>
      <p:pic>
        <p:nvPicPr>
          <p:cNvPr id="59" name="Picture 8">
            <a:extLst>
              <a:ext uri="{FF2B5EF4-FFF2-40B4-BE49-F238E27FC236}">
                <a16:creationId xmlns:a16="http://schemas.microsoft.com/office/drawing/2014/main" id="{76A5D483-0D40-1281-0441-97C3B53B7C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320" y="850084"/>
            <a:ext cx="2836020" cy="2836020"/>
          </a:xfrm>
          <a:prstGeom prst="rect">
            <a:avLst/>
          </a:prstGeom>
        </p:spPr>
      </p:pic>
      <p:pic>
        <p:nvPicPr>
          <p:cNvPr id="60" name="Picture 9">
            <a:extLst>
              <a:ext uri="{FF2B5EF4-FFF2-40B4-BE49-F238E27FC236}">
                <a16:creationId xmlns:a16="http://schemas.microsoft.com/office/drawing/2014/main" id="{8B57D345-9D55-0110-C743-512E1F9176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19272" y="834292"/>
            <a:ext cx="2836020" cy="2836020"/>
          </a:xfrm>
          <a:prstGeom prst="rect">
            <a:avLst/>
          </a:prstGeom>
        </p:spPr>
      </p:pic>
      <p:pic>
        <p:nvPicPr>
          <p:cNvPr id="61" name="Picture 10">
            <a:extLst>
              <a:ext uri="{FF2B5EF4-FFF2-40B4-BE49-F238E27FC236}">
                <a16:creationId xmlns:a16="http://schemas.microsoft.com/office/drawing/2014/main" id="{FE980409-278E-4CDA-E188-C32E98E4F3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739842" y="818500"/>
            <a:ext cx="2836020" cy="2836020"/>
          </a:xfrm>
          <a:prstGeom prst="rect">
            <a:avLst/>
          </a:prstGeom>
        </p:spPr>
      </p:pic>
      <p:pic>
        <p:nvPicPr>
          <p:cNvPr id="62" name="Picture 11">
            <a:extLst>
              <a:ext uri="{FF2B5EF4-FFF2-40B4-BE49-F238E27FC236}">
                <a16:creationId xmlns:a16="http://schemas.microsoft.com/office/drawing/2014/main" id="{CF0ABA2E-3C30-A851-70EB-37338E9B7C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187366" y="816184"/>
            <a:ext cx="2836020" cy="2836020"/>
          </a:xfrm>
          <a:prstGeom prst="rect">
            <a:avLst/>
          </a:prstGeom>
        </p:spPr>
      </p:pic>
      <p:pic>
        <p:nvPicPr>
          <p:cNvPr id="63" name="Picture 12">
            <a:extLst>
              <a:ext uri="{FF2B5EF4-FFF2-40B4-BE49-F238E27FC236}">
                <a16:creationId xmlns:a16="http://schemas.microsoft.com/office/drawing/2014/main" id="{4CE1877B-C7D9-463D-7A55-F0C593B9DDBD}"/>
              </a:ext>
            </a:extLst>
          </p:cNvPr>
          <p:cNvPicPr>
            <a:picLocks noChangeAspect="1"/>
          </p:cNvPicPr>
          <p:nvPr/>
        </p:nvPicPr>
        <p:blipFill>
          <a:blip r:embed="rId9"/>
          <a:srcRect/>
          <a:stretch>
            <a:fillRect/>
          </a:stretch>
        </p:blipFill>
        <p:spPr>
          <a:xfrm>
            <a:off x="3834922" y="1341634"/>
            <a:ext cx="2074420" cy="2074420"/>
          </a:xfrm>
          <a:prstGeom prst="rect">
            <a:avLst/>
          </a:prstGeom>
        </p:spPr>
      </p:pic>
      <p:pic>
        <p:nvPicPr>
          <p:cNvPr id="64" name="Picture 13">
            <a:extLst>
              <a:ext uri="{FF2B5EF4-FFF2-40B4-BE49-F238E27FC236}">
                <a16:creationId xmlns:a16="http://schemas.microsoft.com/office/drawing/2014/main" id="{09A9596A-4B41-2B98-3101-617EFF7B6ACE}"/>
              </a:ext>
            </a:extLst>
          </p:cNvPr>
          <p:cNvPicPr>
            <a:picLocks noChangeAspect="1"/>
          </p:cNvPicPr>
          <p:nvPr/>
        </p:nvPicPr>
        <p:blipFill>
          <a:blip r:embed="rId10"/>
          <a:srcRect/>
          <a:stretch>
            <a:fillRect/>
          </a:stretch>
        </p:blipFill>
        <p:spPr>
          <a:xfrm>
            <a:off x="7641736" y="1457583"/>
            <a:ext cx="1215188" cy="1621022"/>
          </a:xfrm>
          <a:prstGeom prst="rect">
            <a:avLst/>
          </a:prstGeom>
        </p:spPr>
      </p:pic>
      <p:pic>
        <p:nvPicPr>
          <p:cNvPr id="65" name="Picture 14">
            <a:extLst>
              <a:ext uri="{FF2B5EF4-FFF2-40B4-BE49-F238E27FC236}">
                <a16:creationId xmlns:a16="http://schemas.microsoft.com/office/drawing/2014/main" id="{1A8524AA-E550-AE36-B527-2C3B20EE4907}"/>
              </a:ext>
            </a:extLst>
          </p:cNvPr>
          <p:cNvPicPr>
            <a:picLocks noChangeAspect="1"/>
          </p:cNvPicPr>
          <p:nvPr/>
        </p:nvPicPr>
        <p:blipFill>
          <a:blip r:embed="rId11"/>
          <a:srcRect/>
          <a:stretch>
            <a:fillRect/>
          </a:stretch>
        </p:blipFill>
        <p:spPr>
          <a:xfrm>
            <a:off x="11020024" y="1494570"/>
            <a:ext cx="1498492" cy="1497776"/>
          </a:xfrm>
          <a:prstGeom prst="rect">
            <a:avLst/>
          </a:prstGeom>
        </p:spPr>
      </p:pic>
      <p:pic>
        <p:nvPicPr>
          <p:cNvPr id="66" name="Picture 15">
            <a:extLst>
              <a:ext uri="{FF2B5EF4-FFF2-40B4-BE49-F238E27FC236}">
                <a16:creationId xmlns:a16="http://schemas.microsoft.com/office/drawing/2014/main" id="{38A1039E-01B7-336D-59AB-8FF3DEFD7986}"/>
              </a:ext>
            </a:extLst>
          </p:cNvPr>
          <p:cNvPicPr>
            <a:picLocks noChangeAspect="1"/>
          </p:cNvPicPr>
          <p:nvPr/>
        </p:nvPicPr>
        <p:blipFill>
          <a:blip r:embed="rId12"/>
          <a:srcRect/>
          <a:stretch>
            <a:fillRect/>
          </a:stretch>
        </p:blipFill>
        <p:spPr>
          <a:xfrm>
            <a:off x="17707749" y="1246303"/>
            <a:ext cx="1812406" cy="1812406"/>
          </a:xfrm>
          <a:prstGeom prst="rect">
            <a:avLst/>
          </a:prstGeom>
        </p:spPr>
      </p:pic>
      <p:sp>
        <p:nvSpPr>
          <p:cNvPr id="67" name="TextBox 16">
            <a:extLst>
              <a:ext uri="{FF2B5EF4-FFF2-40B4-BE49-F238E27FC236}">
                <a16:creationId xmlns:a16="http://schemas.microsoft.com/office/drawing/2014/main" id="{B3D193B9-142E-36E2-A9D8-9F2A20CD68E6}"/>
              </a:ext>
            </a:extLst>
          </p:cNvPr>
          <p:cNvSpPr txBox="1"/>
          <p:nvPr/>
        </p:nvSpPr>
        <p:spPr>
          <a:xfrm>
            <a:off x="3101394" y="4321995"/>
            <a:ext cx="3315080" cy="1771832"/>
          </a:xfrm>
          <a:prstGeom prst="rect">
            <a:avLst/>
          </a:prstGeom>
        </p:spPr>
        <p:txBody>
          <a:bodyPr wrap="square" lIns="0" tIns="0" rIns="0" bIns="0" rtlCol="0" anchor="t">
            <a:spAutoFit/>
          </a:bodyPr>
          <a:lstStyle/>
          <a:p>
            <a:pPr defTabSz="1828800" hangingPunct="1">
              <a:lnSpc>
                <a:spcPts val="2800"/>
              </a:lnSpc>
            </a:pPr>
            <a:r>
              <a:rPr lang="en-US" sz="2000" kern="1200" dirty="0">
                <a:solidFill>
                  <a:srgbClr val="FCCEBA"/>
                </a:solidFill>
                <a:latin typeface="Open Sans"/>
              </a:rPr>
              <a:t>Agency joins partnership </a:t>
            </a:r>
          </a:p>
          <a:p>
            <a:pPr defTabSz="1828800" hangingPunct="1">
              <a:lnSpc>
                <a:spcPts val="2800"/>
              </a:lnSpc>
            </a:pPr>
            <a:r>
              <a:rPr lang="en-US" sz="2000" kern="1200" dirty="0">
                <a:solidFill>
                  <a:srgbClr val="FCCEBA"/>
                </a:solidFill>
                <a:latin typeface="Open Sans"/>
              </a:rPr>
              <a:t>by emailing refernetadmin@westminstercab.org.uk </a:t>
            </a:r>
          </a:p>
          <a:p>
            <a:pPr defTabSz="1828800" hangingPunct="1">
              <a:lnSpc>
                <a:spcPts val="2800"/>
              </a:lnSpc>
            </a:pPr>
            <a:endParaRPr lang="en-US" sz="2000" kern="1200" dirty="0">
              <a:solidFill>
                <a:srgbClr val="FCCEBA"/>
              </a:solidFill>
              <a:latin typeface="Open Sans"/>
            </a:endParaRPr>
          </a:p>
        </p:txBody>
      </p:sp>
      <p:sp>
        <p:nvSpPr>
          <p:cNvPr id="68" name="AutoShape 17">
            <a:extLst>
              <a:ext uri="{FF2B5EF4-FFF2-40B4-BE49-F238E27FC236}">
                <a16:creationId xmlns:a16="http://schemas.microsoft.com/office/drawing/2014/main" id="{E27466F9-559C-D86B-18E0-1E4427BF676E}"/>
              </a:ext>
            </a:extLst>
          </p:cNvPr>
          <p:cNvSpPr/>
          <p:nvPr/>
        </p:nvSpPr>
        <p:spPr>
          <a:xfrm flipV="1">
            <a:off x="1543074" y="6145168"/>
            <a:ext cx="21376552" cy="25512"/>
          </a:xfrm>
          <a:prstGeom prst="line">
            <a:avLst/>
          </a:prstGeom>
          <a:ln w="57150" cap="flat">
            <a:solidFill>
              <a:srgbClr val="FFFFFF"/>
            </a:solidFill>
            <a:prstDash val="sysDot"/>
            <a:headEnd type="none" w="sm" len="sm"/>
            <a:tailEnd type="none" w="sm" len="sm"/>
          </a:ln>
        </p:spPr>
      </p:sp>
      <p:pic>
        <p:nvPicPr>
          <p:cNvPr id="69" name="Picture 18">
            <a:extLst>
              <a:ext uri="{FF2B5EF4-FFF2-40B4-BE49-F238E27FC236}">
                <a16:creationId xmlns:a16="http://schemas.microsoft.com/office/drawing/2014/main" id="{1B528739-48BA-4C70-097F-17CFAE89D5DD}"/>
              </a:ext>
            </a:extLst>
          </p:cNvPr>
          <p:cNvPicPr>
            <a:picLocks noChangeAspect="1"/>
          </p:cNvPicPr>
          <p:nvPr/>
        </p:nvPicPr>
        <p:blipFill>
          <a:blip r:embed="rId13"/>
          <a:srcRect/>
          <a:stretch>
            <a:fillRect/>
          </a:stretch>
        </p:blipFill>
        <p:spPr>
          <a:xfrm>
            <a:off x="2503787" y="10794692"/>
            <a:ext cx="7095702" cy="2581000"/>
          </a:xfrm>
          <a:prstGeom prst="rect">
            <a:avLst/>
          </a:prstGeom>
        </p:spPr>
      </p:pic>
      <p:pic>
        <p:nvPicPr>
          <p:cNvPr id="70" name="Picture 19">
            <a:extLst>
              <a:ext uri="{FF2B5EF4-FFF2-40B4-BE49-F238E27FC236}">
                <a16:creationId xmlns:a16="http://schemas.microsoft.com/office/drawing/2014/main" id="{0793711D-4EF1-3B35-A7A4-75DC81AE20DA}"/>
              </a:ext>
            </a:extLst>
          </p:cNvPr>
          <p:cNvPicPr>
            <a:picLocks noChangeAspect="1"/>
          </p:cNvPicPr>
          <p:nvPr/>
        </p:nvPicPr>
        <p:blipFill>
          <a:blip r:embed="rId14"/>
          <a:srcRect t="18518" b="1219"/>
          <a:stretch>
            <a:fillRect/>
          </a:stretch>
        </p:blipFill>
        <p:spPr>
          <a:xfrm>
            <a:off x="11459826" y="9285676"/>
            <a:ext cx="11166556" cy="4817524"/>
          </a:xfrm>
          <a:prstGeom prst="rect">
            <a:avLst/>
          </a:prstGeom>
        </p:spPr>
      </p:pic>
      <p:pic>
        <p:nvPicPr>
          <p:cNvPr id="71" name="Picture 20">
            <a:extLst>
              <a:ext uri="{FF2B5EF4-FFF2-40B4-BE49-F238E27FC236}">
                <a16:creationId xmlns:a16="http://schemas.microsoft.com/office/drawing/2014/main" id="{A8517A55-4C15-F5EB-D8D0-75947575F7CC}"/>
              </a:ext>
            </a:extLst>
          </p:cNvPr>
          <p:cNvPicPr>
            <a:picLocks noChangeAspect="1"/>
          </p:cNvPicPr>
          <p:nvPr/>
        </p:nvPicPr>
        <p:blipFill>
          <a:blip r:embed="rId15"/>
          <a:srcRect/>
          <a:stretch>
            <a:fillRect/>
          </a:stretch>
        </p:blipFill>
        <p:spPr>
          <a:xfrm>
            <a:off x="7367771" y="6695953"/>
            <a:ext cx="2156222" cy="2182518"/>
          </a:xfrm>
          <a:prstGeom prst="rect">
            <a:avLst/>
          </a:prstGeom>
        </p:spPr>
      </p:pic>
      <p:pic>
        <p:nvPicPr>
          <p:cNvPr id="72" name="Picture 21">
            <a:extLst>
              <a:ext uri="{FF2B5EF4-FFF2-40B4-BE49-F238E27FC236}">
                <a16:creationId xmlns:a16="http://schemas.microsoft.com/office/drawing/2014/main" id="{939F9AB7-51A8-340B-E34B-543F98E6960A}"/>
              </a:ext>
            </a:extLst>
          </p:cNvPr>
          <p:cNvPicPr>
            <a:picLocks noChangeAspect="1"/>
          </p:cNvPicPr>
          <p:nvPr/>
        </p:nvPicPr>
        <p:blipFill>
          <a:blip r:embed="rId16"/>
          <a:srcRect/>
          <a:stretch>
            <a:fillRect/>
          </a:stretch>
        </p:blipFill>
        <p:spPr>
          <a:xfrm>
            <a:off x="14465005" y="6680083"/>
            <a:ext cx="2127310" cy="2127310"/>
          </a:xfrm>
          <a:prstGeom prst="rect">
            <a:avLst/>
          </a:prstGeom>
        </p:spPr>
      </p:pic>
      <p:sp>
        <p:nvSpPr>
          <p:cNvPr id="73" name="AutoShape 22">
            <a:extLst>
              <a:ext uri="{FF2B5EF4-FFF2-40B4-BE49-F238E27FC236}">
                <a16:creationId xmlns:a16="http://schemas.microsoft.com/office/drawing/2014/main" id="{923DA1C6-F862-A5C7-1C24-E6718C431DA6}"/>
              </a:ext>
            </a:extLst>
          </p:cNvPr>
          <p:cNvSpPr/>
          <p:nvPr/>
        </p:nvSpPr>
        <p:spPr>
          <a:xfrm flipV="1">
            <a:off x="1543074" y="9120073"/>
            <a:ext cx="21478336" cy="22470"/>
          </a:xfrm>
          <a:prstGeom prst="line">
            <a:avLst/>
          </a:prstGeom>
          <a:ln w="57150" cap="flat">
            <a:solidFill>
              <a:srgbClr val="FFFFFF"/>
            </a:solidFill>
            <a:prstDash val="sysDot"/>
            <a:headEnd type="none" w="sm" len="sm"/>
            <a:tailEnd type="none" w="sm" len="sm"/>
          </a:ln>
        </p:spPr>
      </p:sp>
      <p:sp>
        <p:nvSpPr>
          <p:cNvPr id="74" name="AutoShape 23">
            <a:extLst>
              <a:ext uri="{FF2B5EF4-FFF2-40B4-BE49-F238E27FC236}">
                <a16:creationId xmlns:a16="http://schemas.microsoft.com/office/drawing/2014/main" id="{82C8D7C7-53B7-B21A-D4AC-671DF985A142}"/>
              </a:ext>
            </a:extLst>
          </p:cNvPr>
          <p:cNvSpPr/>
          <p:nvPr/>
        </p:nvSpPr>
        <p:spPr>
          <a:xfrm rot="5400000">
            <a:off x="8280076" y="7686586"/>
            <a:ext cx="2738932" cy="0"/>
          </a:xfrm>
          <a:prstGeom prst="line">
            <a:avLst/>
          </a:prstGeom>
          <a:ln w="57150" cap="flat">
            <a:solidFill>
              <a:srgbClr val="FFFFFF"/>
            </a:solidFill>
            <a:prstDash val="sysDot"/>
            <a:headEnd type="none" w="sm" len="sm"/>
            <a:tailEnd type="none" w="sm" len="sm"/>
          </a:ln>
        </p:spPr>
      </p:sp>
      <p:pic>
        <p:nvPicPr>
          <p:cNvPr id="75" name="Picture 24">
            <a:extLst>
              <a:ext uri="{FF2B5EF4-FFF2-40B4-BE49-F238E27FC236}">
                <a16:creationId xmlns:a16="http://schemas.microsoft.com/office/drawing/2014/main" id="{0CDEB58D-6BD5-94F7-3FD0-661E307548B5}"/>
              </a:ext>
            </a:extLst>
          </p:cNvPr>
          <p:cNvPicPr>
            <a:picLocks noChangeAspect="1"/>
          </p:cNvPicPr>
          <p:nvPr/>
        </p:nvPicPr>
        <p:blipFill>
          <a:blip r:embed="rId17"/>
          <a:srcRect/>
          <a:stretch>
            <a:fillRect/>
          </a:stretch>
        </p:blipFill>
        <p:spPr>
          <a:xfrm>
            <a:off x="14256035" y="1327991"/>
            <a:ext cx="1812406" cy="1812406"/>
          </a:xfrm>
          <a:prstGeom prst="rect">
            <a:avLst/>
          </a:prstGeom>
        </p:spPr>
      </p:pic>
      <p:sp>
        <p:nvSpPr>
          <p:cNvPr id="76" name="AutoShape 25">
            <a:extLst>
              <a:ext uri="{FF2B5EF4-FFF2-40B4-BE49-F238E27FC236}">
                <a16:creationId xmlns:a16="http://schemas.microsoft.com/office/drawing/2014/main" id="{9197F360-C500-2619-B64F-8507C32836A9}"/>
              </a:ext>
            </a:extLst>
          </p:cNvPr>
          <p:cNvSpPr/>
          <p:nvPr/>
        </p:nvSpPr>
        <p:spPr>
          <a:xfrm rot="5400000">
            <a:off x="15279998" y="7686586"/>
            <a:ext cx="2738932" cy="0"/>
          </a:xfrm>
          <a:prstGeom prst="line">
            <a:avLst/>
          </a:prstGeom>
          <a:ln w="57150" cap="flat">
            <a:solidFill>
              <a:srgbClr val="FFFFFF"/>
            </a:solidFill>
            <a:prstDash val="sysDot"/>
            <a:headEnd type="none" w="sm" len="sm"/>
            <a:tailEnd type="none" w="sm" len="sm"/>
          </a:ln>
        </p:spPr>
      </p:sp>
      <p:sp>
        <p:nvSpPr>
          <p:cNvPr id="77" name="AutoShape 26">
            <a:extLst>
              <a:ext uri="{FF2B5EF4-FFF2-40B4-BE49-F238E27FC236}">
                <a16:creationId xmlns:a16="http://schemas.microsoft.com/office/drawing/2014/main" id="{0832DDCA-E17C-887C-7B21-913CABD56B1B}"/>
              </a:ext>
            </a:extLst>
          </p:cNvPr>
          <p:cNvSpPr/>
          <p:nvPr/>
        </p:nvSpPr>
        <p:spPr>
          <a:xfrm rot="5400000">
            <a:off x="8845146" y="11552524"/>
            <a:ext cx="4520048" cy="0"/>
          </a:xfrm>
          <a:prstGeom prst="line">
            <a:avLst/>
          </a:prstGeom>
          <a:ln w="57150" cap="flat">
            <a:solidFill>
              <a:srgbClr val="FFFFFF"/>
            </a:solidFill>
            <a:prstDash val="sysDot"/>
            <a:headEnd type="none" w="sm" len="sm"/>
            <a:tailEnd type="none" w="sm" len="sm"/>
          </a:ln>
        </p:spPr>
      </p:sp>
      <p:pic>
        <p:nvPicPr>
          <p:cNvPr id="83" name="Picture 32">
            <a:extLst>
              <a:ext uri="{FF2B5EF4-FFF2-40B4-BE49-F238E27FC236}">
                <a16:creationId xmlns:a16="http://schemas.microsoft.com/office/drawing/2014/main" id="{166110F6-8C47-5EC9-9BD6-24A4A84AE063}"/>
              </a:ext>
            </a:extLst>
          </p:cNvPr>
          <p:cNvPicPr>
            <a:picLocks noChangeAspect="1"/>
          </p:cNvPicPr>
          <p:nvPr/>
        </p:nvPicPr>
        <p:blipFill>
          <a:blip r:embed="rId18"/>
          <a:srcRect/>
          <a:stretch>
            <a:fillRect/>
          </a:stretch>
        </p:blipFill>
        <p:spPr>
          <a:xfrm>
            <a:off x="2817032" y="9488476"/>
            <a:ext cx="912196" cy="974420"/>
          </a:xfrm>
          <a:prstGeom prst="rect">
            <a:avLst/>
          </a:prstGeom>
        </p:spPr>
      </p:pic>
      <p:pic>
        <p:nvPicPr>
          <p:cNvPr id="84" name="Picture 33">
            <a:extLst>
              <a:ext uri="{FF2B5EF4-FFF2-40B4-BE49-F238E27FC236}">
                <a16:creationId xmlns:a16="http://schemas.microsoft.com/office/drawing/2014/main" id="{10D29018-3095-BB2F-8E21-C9A75A895665}"/>
              </a:ext>
            </a:extLst>
          </p:cNvPr>
          <p:cNvPicPr>
            <a:picLocks noChangeAspect="1"/>
          </p:cNvPicPr>
          <p:nvPr/>
        </p:nvPicPr>
        <p:blipFill>
          <a:blip r:embed="rId19"/>
          <a:srcRect/>
          <a:stretch>
            <a:fillRect/>
          </a:stretch>
        </p:blipFill>
        <p:spPr>
          <a:xfrm>
            <a:off x="6912625" y="9442603"/>
            <a:ext cx="951998" cy="1016938"/>
          </a:xfrm>
          <a:prstGeom prst="rect">
            <a:avLst/>
          </a:prstGeom>
        </p:spPr>
      </p:pic>
      <p:grpSp>
        <p:nvGrpSpPr>
          <p:cNvPr id="85" name="Group 34">
            <a:extLst>
              <a:ext uri="{FF2B5EF4-FFF2-40B4-BE49-F238E27FC236}">
                <a16:creationId xmlns:a16="http://schemas.microsoft.com/office/drawing/2014/main" id="{6F18EA42-FAE0-F12E-4F32-A677CE31E8FD}"/>
              </a:ext>
            </a:extLst>
          </p:cNvPr>
          <p:cNvGrpSpPr/>
          <p:nvPr/>
        </p:nvGrpSpPr>
        <p:grpSpPr>
          <a:xfrm>
            <a:off x="14018978" y="9305636"/>
            <a:ext cx="5064448" cy="751556"/>
            <a:chOff x="0" y="0"/>
            <a:chExt cx="832573" cy="108366"/>
          </a:xfrm>
        </p:grpSpPr>
        <p:sp>
          <p:nvSpPr>
            <p:cNvPr id="86" name="Freeform 35">
              <a:extLst>
                <a:ext uri="{FF2B5EF4-FFF2-40B4-BE49-F238E27FC236}">
                  <a16:creationId xmlns:a16="http://schemas.microsoft.com/office/drawing/2014/main" id="{BB66F436-D843-779C-F70E-0C3093EA814B}"/>
                </a:ext>
              </a:extLst>
            </p:cNvPr>
            <p:cNvSpPr/>
            <p:nvPr/>
          </p:nvSpPr>
          <p:spPr>
            <a:xfrm>
              <a:off x="0" y="0"/>
              <a:ext cx="832573" cy="108366"/>
            </a:xfrm>
            <a:custGeom>
              <a:avLst/>
              <a:gdLst/>
              <a:ahLst/>
              <a:cxnLst/>
              <a:rect l="l" t="t" r="r" b="b"/>
              <a:pathLst>
                <a:path w="832573" h="108366">
                  <a:moveTo>
                    <a:pt x="0" y="0"/>
                  </a:moveTo>
                  <a:lnTo>
                    <a:pt x="832573" y="0"/>
                  </a:lnTo>
                  <a:lnTo>
                    <a:pt x="832573" y="108366"/>
                  </a:lnTo>
                  <a:lnTo>
                    <a:pt x="0" y="108366"/>
                  </a:lnTo>
                  <a:close/>
                </a:path>
              </a:pathLst>
            </a:custGeom>
            <a:solidFill>
              <a:srgbClr val="006278"/>
            </a:solidFill>
          </p:spPr>
        </p:sp>
        <p:sp>
          <p:nvSpPr>
            <p:cNvPr id="87" name="TextBox 36">
              <a:extLst>
                <a:ext uri="{FF2B5EF4-FFF2-40B4-BE49-F238E27FC236}">
                  <a16:creationId xmlns:a16="http://schemas.microsoft.com/office/drawing/2014/main" id="{293802CC-C98B-CDBB-C39C-83BB8E3107C6}"/>
                </a:ext>
              </a:extLst>
            </p:cNvPr>
            <p:cNvSpPr txBox="1"/>
            <p:nvPr/>
          </p:nvSpPr>
          <p:spPr>
            <a:xfrm>
              <a:off x="0" y="-28575"/>
              <a:ext cx="812800" cy="841375"/>
            </a:xfrm>
            <a:prstGeom prst="rect">
              <a:avLst/>
            </a:prstGeom>
          </p:spPr>
          <p:txBody>
            <a:bodyPr lIns="50800" tIns="50800" rIns="50800" bIns="50800" rtlCol="0" anchor="ctr"/>
            <a:lstStyle/>
            <a:p>
              <a:pPr defTabSz="1828800" hangingPunct="1">
                <a:lnSpc>
                  <a:spcPts val="2800"/>
                </a:lnSpc>
              </a:pPr>
              <a:endParaRPr sz="3600" kern="1200">
                <a:solidFill>
                  <a:prstClr val="black"/>
                </a:solidFill>
                <a:latin typeface="Calibri" panose="020F0502020204030204"/>
              </a:endParaRPr>
            </a:p>
          </p:txBody>
        </p:sp>
      </p:grpSp>
      <p:sp>
        <p:nvSpPr>
          <p:cNvPr id="88" name="TextBox 37">
            <a:extLst>
              <a:ext uri="{FF2B5EF4-FFF2-40B4-BE49-F238E27FC236}">
                <a16:creationId xmlns:a16="http://schemas.microsoft.com/office/drawing/2014/main" id="{EC7132F5-B0E9-BD56-1C1A-06E63CBC8887}"/>
              </a:ext>
            </a:extLst>
          </p:cNvPr>
          <p:cNvSpPr txBox="1"/>
          <p:nvPr/>
        </p:nvSpPr>
        <p:spPr>
          <a:xfrm>
            <a:off x="6606974" y="4321995"/>
            <a:ext cx="3327188" cy="1412759"/>
          </a:xfrm>
          <a:prstGeom prst="rect">
            <a:avLst/>
          </a:prstGeom>
        </p:spPr>
        <p:txBody>
          <a:bodyPr wrap="square" lIns="0" tIns="0" rIns="0" bIns="0" rtlCol="0" anchor="t">
            <a:spAutoFit/>
          </a:bodyPr>
          <a:lstStyle/>
          <a:p>
            <a:pPr defTabSz="1828800" hangingPunct="1">
              <a:lnSpc>
                <a:spcPts val="2800"/>
              </a:lnSpc>
            </a:pPr>
            <a:r>
              <a:rPr lang="en-US" sz="2000" kern="1200" dirty="0">
                <a:solidFill>
                  <a:srgbClr val="FCCEBA"/>
                </a:solidFill>
                <a:latin typeface="Open Sans"/>
              </a:rPr>
              <a:t>Agency sign up form is completed and returned. Details are submitted to Refernet</a:t>
            </a:r>
          </a:p>
        </p:txBody>
      </p:sp>
      <p:sp>
        <p:nvSpPr>
          <p:cNvPr id="89" name="TextBox 38">
            <a:extLst>
              <a:ext uri="{FF2B5EF4-FFF2-40B4-BE49-F238E27FC236}">
                <a16:creationId xmlns:a16="http://schemas.microsoft.com/office/drawing/2014/main" id="{BDDE853B-34DB-E48B-AA69-BA56BD7A12F6}"/>
              </a:ext>
            </a:extLst>
          </p:cNvPr>
          <p:cNvSpPr txBox="1"/>
          <p:nvPr/>
        </p:nvSpPr>
        <p:spPr>
          <a:xfrm>
            <a:off x="10123896" y="4348408"/>
            <a:ext cx="3327188" cy="694614"/>
          </a:xfrm>
          <a:prstGeom prst="rect">
            <a:avLst/>
          </a:prstGeom>
        </p:spPr>
        <p:txBody>
          <a:bodyPr wrap="square" lIns="0" tIns="0" rIns="0" bIns="0" rtlCol="0" anchor="t">
            <a:spAutoFit/>
          </a:bodyPr>
          <a:lstStyle/>
          <a:p>
            <a:pPr defTabSz="1828800" hangingPunct="1">
              <a:lnSpc>
                <a:spcPts val="2800"/>
              </a:lnSpc>
            </a:pPr>
            <a:r>
              <a:rPr lang="en-US" sz="2000" kern="1200">
                <a:solidFill>
                  <a:srgbClr val="FCCEBA"/>
                </a:solidFill>
                <a:latin typeface="Open Sans"/>
              </a:rPr>
              <a:t>Agency is ready to accept or create referrals </a:t>
            </a:r>
          </a:p>
        </p:txBody>
      </p:sp>
      <p:sp>
        <p:nvSpPr>
          <p:cNvPr id="90" name="TextBox 39">
            <a:extLst>
              <a:ext uri="{FF2B5EF4-FFF2-40B4-BE49-F238E27FC236}">
                <a16:creationId xmlns:a16="http://schemas.microsoft.com/office/drawing/2014/main" id="{D4E8046E-D093-11DE-D10D-69818A27F8FB}"/>
              </a:ext>
            </a:extLst>
          </p:cNvPr>
          <p:cNvSpPr txBox="1"/>
          <p:nvPr/>
        </p:nvSpPr>
        <p:spPr>
          <a:xfrm>
            <a:off x="13677546" y="4348409"/>
            <a:ext cx="3327188" cy="1053686"/>
          </a:xfrm>
          <a:prstGeom prst="rect">
            <a:avLst/>
          </a:prstGeom>
        </p:spPr>
        <p:txBody>
          <a:bodyPr wrap="square" lIns="0" tIns="0" rIns="0" bIns="0" rtlCol="0" anchor="t">
            <a:spAutoFit/>
          </a:bodyPr>
          <a:lstStyle/>
          <a:p>
            <a:pPr defTabSz="1828800" hangingPunct="1">
              <a:lnSpc>
                <a:spcPts val="2800"/>
              </a:lnSpc>
            </a:pPr>
            <a:r>
              <a:rPr lang="en-US" sz="2000" kern="1200" dirty="0">
                <a:solidFill>
                  <a:srgbClr val="FCCEBA"/>
                </a:solidFill>
                <a:latin typeface="Open Sans"/>
              </a:rPr>
              <a:t>Client information passed seamlessly between referral agencies</a:t>
            </a:r>
          </a:p>
        </p:txBody>
      </p:sp>
      <p:sp>
        <p:nvSpPr>
          <p:cNvPr id="91" name="TextBox 40">
            <a:extLst>
              <a:ext uri="{FF2B5EF4-FFF2-40B4-BE49-F238E27FC236}">
                <a16:creationId xmlns:a16="http://schemas.microsoft.com/office/drawing/2014/main" id="{B32C8FA5-7727-79FC-4912-41600A83709F}"/>
              </a:ext>
            </a:extLst>
          </p:cNvPr>
          <p:cNvSpPr txBox="1"/>
          <p:nvPr/>
        </p:nvSpPr>
        <p:spPr>
          <a:xfrm>
            <a:off x="17099982" y="4321994"/>
            <a:ext cx="3327188" cy="1412759"/>
          </a:xfrm>
          <a:prstGeom prst="rect">
            <a:avLst/>
          </a:prstGeom>
        </p:spPr>
        <p:txBody>
          <a:bodyPr wrap="square" lIns="0" tIns="0" rIns="0" bIns="0" rtlCol="0" anchor="t">
            <a:spAutoFit/>
          </a:bodyPr>
          <a:lstStyle/>
          <a:p>
            <a:pPr defTabSz="1828800" hangingPunct="1">
              <a:lnSpc>
                <a:spcPts val="2800"/>
              </a:lnSpc>
            </a:pPr>
            <a:r>
              <a:rPr lang="en-US" sz="2000" kern="1200" dirty="0">
                <a:solidFill>
                  <a:srgbClr val="FCCEBA"/>
                </a:solidFill>
                <a:latin typeface="Open Sans"/>
              </a:rPr>
              <a:t>Contact is made with the client; outcomes are traced creating a fully auditable record</a:t>
            </a:r>
          </a:p>
        </p:txBody>
      </p:sp>
      <p:sp>
        <p:nvSpPr>
          <p:cNvPr id="92" name="TextBox 41">
            <a:extLst>
              <a:ext uri="{FF2B5EF4-FFF2-40B4-BE49-F238E27FC236}">
                <a16:creationId xmlns:a16="http://schemas.microsoft.com/office/drawing/2014/main" id="{C5C69508-714D-67B9-0412-CA035199129C}"/>
              </a:ext>
            </a:extLst>
          </p:cNvPr>
          <p:cNvSpPr txBox="1"/>
          <p:nvPr/>
        </p:nvSpPr>
        <p:spPr>
          <a:xfrm>
            <a:off x="3036865" y="6292499"/>
            <a:ext cx="3809702" cy="2391232"/>
          </a:xfrm>
          <a:prstGeom prst="rect">
            <a:avLst/>
          </a:prstGeom>
        </p:spPr>
        <p:txBody>
          <a:bodyPr wrap="square" lIns="0" tIns="0" rIns="0" bIns="0" rtlCol="0" anchor="t">
            <a:spAutoFit/>
          </a:bodyPr>
          <a:lstStyle/>
          <a:p>
            <a:pPr defTabSz="1828800" hangingPunct="1">
              <a:lnSpc>
                <a:spcPts val="10262"/>
              </a:lnSpc>
              <a:spcBef>
                <a:spcPct val="0"/>
              </a:spcBef>
            </a:pPr>
            <a:r>
              <a:rPr lang="en-US" sz="7330" kern="1200">
                <a:solidFill>
                  <a:srgbClr val="FCCEBA"/>
                </a:solidFill>
                <a:latin typeface="Open Sans Bold"/>
              </a:rPr>
              <a:t>377 </a:t>
            </a:r>
          </a:p>
          <a:p>
            <a:pPr defTabSz="1828800" hangingPunct="1">
              <a:lnSpc>
                <a:spcPts val="3682"/>
              </a:lnSpc>
              <a:spcBef>
                <a:spcPct val="0"/>
              </a:spcBef>
            </a:pPr>
            <a:r>
              <a:rPr lang="en-US" sz="2630" kern="1200">
                <a:solidFill>
                  <a:srgbClr val="FCCEBA"/>
                </a:solidFill>
                <a:latin typeface="Open Sans"/>
              </a:rPr>
              <a:t>referrals over the period</a:t>
            </a:r>
          </a:p>
          <a:p>
            <a:pPr defTabSz="1828800" hangingPunct="1">
              <a:lnSpc>
                <a:spcPts val="2422"/>
              </a:lnSpc>
              <a:spcBef>
                <a:spcPct val="0"/>
              </a:spcBef>
            </a:pPr>
            <a:r>
              <a:rPr lang="en-US" sz="1730" kern="1200">
                <a:solidFill>
                  <a:srgbClr val="FCCEBA"/>
                </a:solidFill>
                <a:latin typeface="Open Sans"/>
              </a:rPr>
              <a:t>*406 including Local Hardship Fund</a:t>
            </a:r>
          </a:p>
          <a:p>
            <a:pPr defTabSz="1828800" hangingPunct="1">
              <a:lnSpc>
                <a:spcPts val="2422"/>
              </a:lnSpc>
              <a:spcBef>
                <a:spcPct val="0"/>
              </a:spcBef>
            </a:pPr>
            <a:endParaRPr lang="en-US" sz="1730" kern="1200">
              <a:solidFill>
                <a:srgbClr val="FCCEBA"/>
              </a:solidFill>
              <a:latin typeface="Open Sans"/>
            </a:endParaRPr>
          </a:p>
        </p:txBody>
      </p:sp>
      <p:sp>
        <p:nvSpPr>
          <p:cNvPr id="93" name="TextBox 42">
            <a:extLst>
              <a:ext uri="{FF2B5EF4-FFF2-40B4-BE49-F238E27FC236}">
                <a16:creationId xmlns:a16="http://schemas.microsoft.com/office/drawing/2014/main" id="{CA68B855-599E-190B-55E9-2D5CF0AF436F}"/>
              </a:ext>
            </a:extLst>
          </p:cNvPr>
          <p:cNvSpPr txBox="1"/>
          <p:nvPr/>
        </p:nvSpPr>
        <p:spPr>
          <a:xfrm>
            <a:off x="2999013" y="8538980"/>
            <a:ext cx="3885406" cy="569708"/>
          </a:xfrm>
          <a:prstGeom prst="rect">
            <a:avLst/>
          </a:prstGeom>
        </p:spPr>
        <p:txBody>
          <a:bodyPr wrap="square" lIns="0" tIns="0" rIns="0" bIns="0" rtlCol="0" anchor="t">
            <a:spAutoFit/>
          </a:bodyPr>
          <a:lstStyle/>
          <a:p>
            <a:pPr defTabSz="1828800" hangingPunct="1">
              <a:lnSpc>
                <a:spcPts val="2264"/>
              </a:lnSpc>
              <a:spcBef>
                <a:spcPct val="0"/>
              </a:spcBef>
            </a:pPr>
            <a:r>
              <a:rPr lang="en-US" sz="1618" kern="1200">
                <a:solidFill>
                  <a:srgbClr val="FCCEBA"/>
                </a:solidFill>
                <a:latin typeface="Open Sans"/>
              </a:rPr>
              <a:t>01 December 2021 – 30 September 2022</a:t>
            </a:r>
          </a:p>
        </p:txBody>
      </p:sp>
      <p:sp>
        <p:nvSpPr>
          <p:cNvPr id="94" name="TextBox 43">
            <a:extLst>
              <a:ext uri="{FF2B5EF4-FFF2-40B4-BE49-F238E27FC236}">
                <a16:creationId xmlns:a16="http://schemas.microsoft.com/office/drawing/2014/main" id="{6A057D5F-C983-909A-1989-2C7DAFECF229}"/>
              </a:ext>
            </a:extLst>
          </p:cNvPr>
          <p:cNvSpPr txBox="1"/>
          <p:nvPr/>
        </p:nvSpPr>
        <p:spPr>
          <a:xfrm>
            <a:off x="9706693" y="6218072"/>
            <a:ext cx="4691638" cy="2642198"/>
          </a:xfrm>
          <a:prstGeom prst="rect">
            <a:avLst/>
          </a:prstGeom>
        </p:spPr>
        <p:txBody>
          <a:bodyPr wrap="square" lIns="0" tIns="0" rIns="0" bIns="0" rtlCol="0" anchor="t">
            <a:spAutoFit/>
          </a:bodyPr>
          <a:lstStyle/>
          <a:p>
            <a:pPr defTabSz="1828800" hangingPunct="1">
              <a:lnSpc>
                <a:spcPts val="10288"/>
              </a:lnSpc>
            </a:pPr>
            <a:r>
              <a:rPr lang="en-US" sz="7348" kern="1200">
                <a:solidFill>
                  <a:srgbClr val="FCCEBA"/>
                </a:solidFill>
                <a:latin typeface="Open Sans"/>
              </a:rPr>
              <a:t>87%</a:t>
            </a:r>
          </a:p>
          <a:p>
            <a:pPr defTabSz="1828800" hangingPunct="1">
              <a:lnSpc>
                <a:spcPts val="3848"/>
              </a:lnSpc>
              <a:spcBef>
                <a:spcPct val="0"/>
              </a:spcBef>
            </a:pPr>
            <a:r>
              <a:rPr lang="en-US" sz="2748" kern="1200">
                <a:solidFill>
                  <a:srgbClr val="FCCEBA"/>
                </a:solidFill>
                <a:latin typeface="Open Sans"/>
              </a:rPr>
              <a:t> referrals accepted and progressed </a:t>
            </a:r>
          </a:p>
          <a:p>
            <a:pPr defTabSz="1828800" hangingPunct="1">
              <a:lnSpc>
                <a:spcPts val="2868"/>
              </a:lnSpc>
              <a:spcBef>
                <a:spcPct val="0"/>
              </a:spcBef>
            </a:pPr>
            <a:r>
              <a:rPr lang="en-US" sz="2048" kern="1200">
                <a:solidFill>
                  <a:srgbClr val="FCCEBA"/>
                </a:solidFill>
                <a:latin typeface="Open Sans"/>
              </a:rPr>
              <a:t>(0.2% currently being processed)</a:t>
            </a:r>
          </a:p>
        </p:txBody>
      </p:sp>
      <p:sp>
        <p:nvSpPr>
          <p:cNvPr id="95" name="TextBox 44">
            <a:extLst>
              <a:ext uri="{FF2B5EF4-FFF2-40B4-BE49-F238E27FC236}">
                <a16:creationId xmlns:a16="http://schemas.microsoft.com/office/drawing/2014/main" id="{807E5CCA-035B-7CC1-C82F-D4DB79DB6601}"/>
              </a:ext>
            </a:extLst>
          </p:cNvPr>
          <p:cNvSpPr txBox="1"/>
          <p:nvPr/>
        </p:nvSpPr>
        <p:spPr>
          <a:xfrm>
            <a:off x="16755360" y="6587403"/>
            <a:ext cx="3087804" cy="2398092"/>
          </a:xfrm>
          <a:prstGeom prst="rect">
            <a:avLst/>
          </a:prstGeom>
        </p:spPr>
        <p:txBody>
          <a:bodyPr wrap="square" lIns="0" tIns="0" rIns="0" bIns="0" rtlCol="0" anchor="t">
            <a:spAutoFit/>
          </a:bodyPr>
          <a:lstStyle/>
          <a:p>
            <a:pPr marL="259080" lvl="1" indent="-129540" algn="l" defTabSz="1828800" hangingPunct="1">
              <a:lnSpc>
                <a:spcPts val="1680"/>
              </a:lnSpc>
              <a:buFont typeface="Arial"/>
              <a:buChar char="•"/>
            </a:pPr>
            <a:r>
              <a:rPr lang="en-US" sz="1600" kern="1200" dirty="0">
                <a:solidFill>
                  <a:srgbClr val="FCCEBA"/>
                </a:solidFill>
                <a:latin typeface="Open Sans"/>
              </a:rPr>
              <a:t>Age UK Westminster </a:t>
            </a:r>
          </a:p>
          <a:p>
            <a:pPr marL="259080" lvl="1" indent="-129540" algn="l" defTabSz="1828800" hangingPunct="1">
              <a:lnSpc>
                <a:spcPts val="1680"/>
              </a:lnSpc>
              <a:buFont typeface="Arial"/>
              <a:buChar char="•"/>
            </a:pPr>
            <a:r>
              <a:rPr lang="en-US" sz="1600" kern="1200" dirty="0">
                <a:solidFill>
                  <a:srgbClr val="FCCEBA"/>
                </a:solidFill>
                <a:latin typeface="Open Sans"/>
              </a:rPr>
              <a:t>Asylum Aid  </a:t>
            </a:r>
          </a:p>
          <a:p>
            <a:pPr marL="259080" lvl="1" indent="-129540" algn="l" defTabSz="1828800" hangingPunct="1">
              <a:lnSpc>
                <a:spcPts val="1680"/>
              </a:lnSpc>
              <a:buFont typeface="Arial"/>
              <a:buChar char="•"/>
            </a:pPr>
            <a:r>
              <a:rPr lang="en-US" sz="1600" kern="1200" dirty="0">
                <a:solidFill>
                  <a:srgbClr val="FCCEBA"/>
                </a:solidFill>
                <a:latin typeface="Open Sans"/>
              </a:rPr>
              <a:t>Cardinal Hume Centre </a:t>
            </a:r>
          </a:p>
          <a:p>
            <a:pPr marL="259080" lvl="1" indent="-129540" algn="l" defTabSz="1828800" hangingPunct="1">
              <a:lnSpc>
                <a:spcPts val="1680"/>
              </a:lnSpc>
              <a:buFont typeface="Arial"/>
              <a:buChar char="•"/>
            </a:pPr>
            <a:r>
              <a:rPr lang="en-US" sz="1600" kern="1200" dirty="0" err="1">
                <a:solidFill>
                  <a:srgbClr val="FCCEBA"/>
                </a:solidFill>
                <a:latin typeface="Open Sans"/>
              </a:rPr>
              <a:t>Carers</a:t>
            </a:r>
            <a:r>
              <a:rPr lang="en-US" sz="1600" kern="1200" dirty="0">
                <a:solidFill>
                  <a:srgbClr val="FCCEBA"/>
                </a:solidFill>
                <a:latin typeface="Open Sans"/>
              </a:rPr>
              <a:t> Network </a:t>
            </a:r>
          </a:p>
          <a:p>
            <a:pPr marL="259080" lvl="1" indent="-129540" algn="l" defTabSz="1828800" hangingPunct="1">
              <a:lnSpc>
                <a:spcPts val="1680"/>
              </a:lnSpc>
              <a:buFont typeface="Arial"/>
              <a:buChar char="•"/>
            </a:pPr>
            <a:r>
              <a:rPr lang="en-US" sz="1600" kern="1200" dirty="0">
                <a:solidFill>
                  <a:srgbClr val="FCCEBA"/>
                </a:solidFill>
                <a:latin typeface="Open Sans"/>
              </a:rPr>
              <a:t>Citizens Advice Westminster </a:t>
            </a:r>
          </a:p>
          <a:p>
            <a:pPr marL="259080" lvl="1" indent="-129540" algn="l" defTabSz="1828800" hangingPunct="1">
              <a:lnSpc>
                <a:spcPts val="1680"/>
              </a:lnSpc>
              <a:buFont typeface="Arial"/>
              <a:buChar char="•"/>
            </a:pPr>
            <a:r>
              <a:rPr lang="en-US" sz="1600" kern="1200" dirty="0">
                <a:solidFill>
                  <a:srgbClr val="FCCEBA"/>
                </a:solidFill>
                <a:latin typeface="Open Sans"/>
              </a:rPr>
              <a:t>Family Lives Westminster </a:t>
            </a:r>
          </a:p>
          <a:p>
            <a:pPr marL="259080" lvl="1" indent="-129540" algn="l" defTabSz="1828800" hangingPunct="1">
              <a:lnSpc>
                <a:spcPts val="1680"/>
              </a:lnSpc>
              <a:buFont typeface="Arial"/>
              <a:buChar char="•"/>
            </a:pPr>
            <a:r>
              <a:rPr lang="en-US" sz="1600" kern="1200" dirty="0">
                <a:solidFill>
                  <a:srgbClr val="FCCEBA"/>
                </a:solidFill>
                <a:latin typeface="Open Sans"/>
              </a:rPr>
              <a:t>Karen Buck MP’s Office </a:t>
            </a:r>
          </a:p>
          <a:p>
            <a:pPr marL="259080" lvl="1" indent="-129540" algn="l" defTabSz="1828800" hangingPunct="1">
              <a:lnSpc>
                <a:spcPts val="1680"/>
              </a:lnSpc>
              <a:buFont typeface="Arial"/>
              <a:buChar char="•"/>
            </a:pPr>
            <a:r>
              <a:rPr lang="en-US" sz="1600" kern="1200" dirty="0">
                <a:solidFill>
                  <a:srgbClr val="FCCEBA"/>
                </a:solidFill>
                <a:latin typeface="Open Sans"/>
              </a:rPr>
              <a:t>Marylebone Bangladesh Society </a:t>
            </a:r>
          </a:p>
          <a:p>
            <a:pPr marL="259080" lvl="1" indent="-129540" algn="l" defTabSz="1828800" hangingPunct="1">
              <a:lnSpc>
                <a:spcPts val="1680"/>
              </a:lnSpc>
              <a:buFont typeface="Arial"/>
              <a:buChar char="•"/>
            </a:pPr>
            <a:r>
              <a:rPr lang="en-US" sz="1600" kern="1200" dirty="0">
                <a:solidFill>
                  <a:srgbClr val="FCCEBA"/>
                </a:solidFill>
                <a:latin typeface="Open Sans"/>
              </a:rPr>
              <a:t>North Paddington Foodbank </a:t>
            </a:r>
          </a:p>
          <a:p>
            <a:pPr marL="259080" lvl="1" indent="-129540" algn="l" defTabSz="1828800" hangingPunct="1">
              <a:lnSpc>
                <a:spcPts val="1680"/>
              </a:lnSpc>
              <a:buFont typeface="Arial"/>
              <a:buChar char="•"/>
            </a:pPr>
            <a:endParaRPr lang="en-US" sz="1600" kern="1200" dirty="0">
              <a:solidFill>
                <a:srgbClr val="FCCEBA"/>
              </a:solidFill>
              <a:latin typeface="Open Sans"/>
            </a:endParaRPr>
          </a:p>
        </p:txBody>
      </p:sp>
      <p:sp>
        <p:nvSpPr>
          <p:cNvPr id="96" name="TextBox 45">
            <a:extLst>
              <a:ext uri="{FF2B5EF4-FFF2-40B4-BE49-F238E27FC236}">
                <a16:creationId xmlns:a16="http://schemas.microsoft.com/office/drawing/2014/main" id="{421CBA4C-CF60-CBDE-BCAA-B76A0B5D54D4}"/>
              </a:ext>
            </a:extLst>
          </p:cNvPr>
          <p:cNvSpPr txBox="1"/>
          <p:nvPr/>
        </p:nvSpPr>
        <p:spPr>
          <a:xfrm>
            <a:off x="19662451" y="6143717"/>
            <a:ext cx="3358970" cy="3052118"/>
          </a:xfrm>
          <a:prstGeom prst="rect">
            <a:avLst/>
          </a:prstGeom>
        </p:spPr>
        <p:txBody>
          <a:bodyPr wrap="square" lIns="0" tIns="0" rIns="0" bIns="0" rtlCol="0" anchor="t">
            <a:spAutoFit/>
          </a:bodyPr>
          <a:lstStyle/>
          <a:p>
            <a:pPr algn="l" defTabSz="1828800" hangingPunct="1">
              <a:lnSpc>
                <a:spcPts val="1680"/>
              </a:lnSpc>
            </a:pPr>
            <a:endParaRPr sz="4800" kern="1200" dirty="0">
              <a:solidFill>
                <a:prstClr val="black"/>
              </a:solidFill>
              <a:latin typeface="Calibri" panose="020F0502020204030204"/>
            </a:endParaRPr>
          </a:p>
          <a:p>
            <a:pPr marL="259082" lvl="1" indent="-129540" algn="l" defTabSz="1828800" hangingPunct="1">
              <a:lnSpc>
                <a:spcPts val="1680"/>
              </a:lnSpc>
              <a:buFont typeface="Arial"/>
              <a:buChar char="•"/>
            </a:pPr>
            <a:r>
              <a:rPr lang="en-US" sz="1600" kern="1200" dirty="0" err="1">
                <a:solidFill>
                  <a:srgbClr val="FCCEBA"/>
                </a:solidFill>
                <a:latin typeface="Open Sans"/>
              </a:rPr>
              <a:t>Notting</a:t>
            </a:r>
            <a:r>
              <a:rPr lang="en-US" sz="1600" kern="1200" dirty="0">
                <a:solidFill>
                  <a:srgbClr val="FCCEBA"/>
                </a:solidFill>
                <a:latin typeface="Open Sans"/>
              </a:rPr>
              <a:t> Hill Genesis </a:t>
            </a:r>
          </a:p>
          <a:p>
            <a:pPr marL="259082" lvl="1" indent="-129540" algn="l" defTabSz="1828800" hangingPunct="1">
              <a:lnSpc>
                <a:spcPts val="1680"/>
              </a:lnSpc>
              <a:buFont typeface="Arial"/>
              <a:buChar char="•"/>
            </a:pPr>
            <a:r>
              <a:rPr lang="en-US" sz="1600" kern="1200" dirty="0">
                <a:solidFill>
                  <a:srgbClr val="FCCEBA"/>
                </a:solidFill>
                <a:latin typeface="Open Sans"/>
              </a:rPr>
              <a:t>One Westminster </a:t>
            </a:r>
          </a:p>
          <a:p>
            <a:pPr marL="259082" lvl="1" indent="-129540" algn="l" defTabSz="1828800" hangingPunct="1">
              <a:lnSpc>
                <a:spcPts val="1680"/>
              </a:lnSpc>
              <a:buFont typeface="Arial"/>
              <a:buChar char="•"/>
            </a:pPr>
            <a:r>
              <a:rPr lang="en-US" sz="1600" kern="1200" dirty="0">
                <a:solidFill>
                  <a:srgbClr val="FCCEBA"/>
                </a:solidFill>
                <a:latin typeface="Open Sans"/>
              </a:rPr>
              <a:t>Passage Resource Centre </a:t>
            </a:r>
          </a:p>
          <a:p>
            <a:pPr marL="259082" lvl="1" indent="-129540" algn="l" defTabSz="1828800" hangingPunct="1">
              <a:lnSpc>
                <a:spcPts val="1680"/>
              </a:lnSpc>
              <a:buFont typeface="Arial"/>
              <a:buChar char="•"/>
            </a:pPr>
            <a:r>
              <a:rPr lang="en-US" sz="1600" kern="1200" dirty="0">
                <a:solidFill>
                  <a:srgbClr val="FCCEBA"/>
                </a:solidFill>
                <a:latin typeface="Open Sans"/>
              </a:rPr>
              <a:t>Queens Park Children's Centre </a:t>
            </a:r>
          </a:p>
          <a:p>
            <a:pPr marL="259082" lvl="1" indent="-129540" algn="l" defTabSz="1828800" hangingPunct="1">
              <a:lnSpc>
                <a:spcPts val="1680"/>
              </a:lnSpc>
              <a:buFont typeface="Arial"/>
              <a:buChar char="•"/>
            </a:pPr>
            <a:r>
              <a:rPr lang="en-US" sz="1600" kern="1200" dirty="0">
                <a:solidFill>
                  <a:srgbClr val="FCCEBA"/>
                </a:solidFill>
                <a:latin typeface="Open Sans"/>
              </a:rPr>
              <a:t>Shelter </a:t>
            </a:r>
          </a:p>
          <a:p>
            <a:pPr marL="259082" lvl="1" indent="-129540" algn="l" defTabSz="1828800" hangingPunct="1">
              <a:lnSpc>
                <a:spcPts val="1680"/>
              </a:lnSpc>
              <a:buFont typeface="Arial"/>
              <a:buChar char="•"/>
            </a:pPr>
            <a:r>
              <a:rPr lang="en-US" sz="1600" kern="1200" dirty="0">
                <a:solidFill>
                  <a:srgbClr val="FCCEBA"/>
                </a:solidFill>
                <a:latin typeface="Open Sans"/>
              </a:rPr>
              <a:t>St. Vincent's Family Project </a:t>
            </a:r>
          </a:p>
          <a:p>
            <a:pPr marL="259082" lvl="1" indent="-129540" algn="l" defTabSz="1828800" hangingPunct="1">
              <a:lnSpc>
                <a:spcPts val="1680"/>
              </a:lnSpc>
              <a:buFont typeface="Arial"/>
              <a:buChar char="•"/>
            </a:pPr>
            <a:r>
              <a:rPr lang="en-US" sz="1600" kern="1200" dirty="0">
                <a:solidFill>
                  <a:srgbClr val="FCCEBA"/>
                </a:solidFill>
                <a:latin typeface="Open Sans"/>
              </a:rPr>
              <a:t>Westminster Employment Service HELP Project </a:t>
            </a:r>
          </a:p>
          <a:p>
            <a:pPr marL="259082" lvl="1" indent="-129540" algn="l" defTabSz="1828800" hangingPunct="1">
              <a:lnSpc>
                <a:spcPts val="1680"/>
              </a:lnSpc>
              <a:buFont typeface="Arial"/>
              <a:buChar char="•"/>
            </a:pPr>
            <a:r>
              <a:rPr lang="en-US" sz="1600" kern="1200" dirty="0">
                <a:solidFill>
                  <a:srgbClr val="FCCEBA"/>
                </a:solidFill>
                <a:latin typeface="Open Sans"/>
              </a:rPr>
              <a:t>SHP Westminster Floating Support </a:t>
            </a:r>
          </a:p>
          <a:p>
            <a:pPr marL="259082" lvl="1" indent="-129540" algn="l" defTabSz="1828800" hangingPunct="1">
              <a:lnSpc>
                <a:spcPts val="1680"/>
              </a:lnSpc>
              <a:buFont typeface="Arial"/>
              <a:buChar char="•"/>
            </a:pPr>
            <a:r>
              <a:rPr lang="en-US" sz="1600" kern="1200" dirty="0">
                <a:solidFill>
                  <a:srgbClr val="FCCEBA"/>
                </a:solidFill>
                <a:latin typeface="Open Sans"/>
              </a:rPr>
              <a:t>Westminster City Council Private Sector Housing </a:t>
            </a:r>
          </a:p>
          <a:p>
            <a:pPr algn="l" defTabSz="1828800" hangingPunct="1">
              <a:lnSpc>
                <a:spcPts val="1680"/>
              </a:lnSpc>
            </a:pPr>
            <a:endParaRPr lang="en-US" sz="1600" kern="1200" dirty="0">
              <a:solidFill>
                <a:srgbClr val="FCCEBA"/>
              </a:solidFill>
              <a:latin typeface="Open Sans"/>
            </a:endParaRPr>
          </a:p>
        </p:txBody>
      </p:sp>
      <p:sp>
        <p:nvSpPr>
          <p:cNvPr id="97" name="TextBox 46">
            <a:extLst>
              <a:ext uri="{FF2B5EF4-FFF2-40B4-BE49-F238E27FC236}">
                <a16:creationId xmlns:a16="http://schemas.microsoft.com/office/drawing/2014/main" id="{374F4FD0-CF61-5B60-BE92-FF06506C2F55}"/>
              </a:ext>
            </a:extLst>
          </p:cNvPr>
          <p:cNvSpPr txBox="1"/>
          <p:nvPr/>
        </p:nvSpPr>
        <p:spPr>
          <a:xfrm>
            <a:off x="16943027" y="6187352"/>
            <a:ext cx="1109738" cy="322845"/>
          </a:xfrm>
          <a:prstGeom prst="rect">
            <a:avLst/>
          </a:prstGeom>
        </p:spPr>
        <p:txBody>
          <a:bodyPr wrap="square" lIns="0" tIns="0" rIns="0" bIns="0" rtlCol="0" anchor="t">
            <a:spAutoFit/>
          </a:bodyPr>
          <a:lstStyle/>
          <a:p>
            <a:pPr defTabSz="1828800" hangingPunct="1">
              <a:lnSpc>
                <a:spcPts val="2670"/>
              </a:lnSpc>
            </a:pPr>
            <a:r>
              <a:rPr lang="en-US" sz="1908" kern="1200">
                <a:solidFill>
                  <a:srgbClr val="FCCEBA"/>
                </a:solidFill>
                <a:latin typeface="Open Sans Bold"/>
              </a:rPr>
              <a:t>Partners </a:t>
            </a:r>
          </a:p>
        </p:txBody>
      </p:sp>
      <p:sp>
        <p:nvSpPr>
          <p:cNvPr id="98" name="TextBox 47">
            <a:extLst>
              <a:ext uri="{FF2B5EF4-FFF2-40B4-BE49-F238E27FC236}">
                <a16:creationId xmlns:a16="http://schemas.microsoft.com/office/drawing/2014/main" id="{829DE9A0-CC19-1F09-D831-9A96657E4BFD}"/>
              </a:ext>
            </a:extLst>
          </p:cNvPr>
          <p:cNvSpPr txBox="1"/>
          <p:nvPr/>
        </p:nvSpPr>
        <p:spPr>
          <a:xfrm>
            <a:off x="3891630" y="9703592"/>
            <a:ext cx="3093796" cy="431465"/>
          </a:xfrm>
          <a:prstGeom prst="rect">
            <a:avLst/>
          </a:prstGeom>
        </p:spPr>
        <p:txBody>
          <a:bodyPr wrap="square" lIns="0" tIns="0" rIns="0" bIns="0" rtlCol="0" anchor="t">
            <a:spAutoFit/>
          </a:bodyPr>
          <a:lstStyle/>
          <a:p>
            <a:pPr algn="l" defTabSz="1828800" hangingPunct="1">
              <a:lnSpc>
                <a:spcPts val="3602"/>
              </a:lnSpc>
              <a:spcBef>
                <a:spcPct val="0"/>
              </a:spcBef>
            </a:pPr>
            <a:r>
              <a:rPr lang="en-US" sz="2574" kern="1200">
                <a:solidFill>
                  <a:srgbClr val="FFFFFF"/>
                </a:solidFill>
                <a:latin typeface="Open Sans Bold"/>
              </a:rPr>
              <a:t>@westminstercab</a:t>
            </a:r>
          </a:p>
        </p:txBody>
      </p:sp>
      <p:sp>
        <p:nvSpPr>
          <p:cNvPr id="99" name="TextBox 48">
            <a:extLst>
              <a:ext uri="{FF2B5EF4-FFF2-40B4-BE49-F238E27FC236}">
                <a16:creationId xmlns:a16="http://schemas.microsoft.com/office/drawing/2014/main" id="{1BD0DAD2-A193-548F-9E8D-21CA3C8CC777}"/>
              </a:ext>
            </a:extLst>
          </p:cNvPr>
          <p:cNvSpPr txBox="1"/>
          <p:nvPr/>
        </p:nvSpPr>
        <p:spPr>
          <a:xfrm>
            <a:off x="7954224" y="9703592"/>
            <a:ext cx="3093796" cy="431465"/>
          </a:xfrm>
          <a:prstGeom prst="rect">
            <a:avLst/>
          </a:prstGeom>
        </p:spPr>
        <p:txBody>
          <a:bodyPr wrap="square" lIns="0" tIns="0" rIns="0" bIns="0" rtlCol="0" anchor="t">
            <a:spAutoFit/>
          </a:bodyPr>
          <a:lstStyle/>
          <a:p>
            <a:pPr algn="l" defTabSz="1828800" hangingPunct="1">
              <a:lnSpc>
                <a:spcPts val="3602"/>
              </a:lnSpc>
              <a:spcBef>
                <a:spcPct val="0"/>
              </a:spcBef>
            </a:pPr>
            <a:r>
              <a:rPr lang="en-US" sz="2574" kern="1200" dirty="0">
                <a:solidFill>
                  <a:srgbClr val="FFFFFF"/>
                </a:solidFill>
                <a:latin typeface="Open Sans Bold"/>
              </a:rPr>
              <a:t>@westminstercab</a:t>
            </a:r>
          </a:p>
        </p:txBody>
      </p:sp>
      <p:sp>
        <p:nvSpPr>
          <p:cNvPr id="100" name="TextBox 49">
            <a:extLst>
              <a:ext uri="{FF2B5EF4-FFF2-40B4-BE49-F238E27FC236}">
                <a16:creationId xmlns:a16="http://schemas.microsoft.com/office/drawing/2014/main" id="{0FA0D6BF-538A-8905-0BC2-991C8B4845D7}"/>
              </a:ext>
            </a:extLst>
          </p:cNvPr>
          <p:cNvSpPr txBox="1"/>
          <p:nvPr/>
        </p:nvSpPr>
        <p:spPr>
          <a:xfrm>
            <a:off x="5110087" y="12338648"/>
            <a:ext cx="6887862" cy="1293303"/>
          </a:xfrm>
          <a:prstGeom prst="rect">
            <a:avLst/>
          </a:prstGeom>
        </p:spPr>
        <p:txBody>
          <a:bodyPr wrap="square" lIns="0" tIns="0" rIns="0" bIns="0" rtlCol="0" anchor="t">
            <a:spAutoFit/>
          </a:bodyPr>
          <a:lstStyle/>
          <a:p>
            <a:pPr algn="l" defTabSz="1828800" hangingPunct="1">
              <a:lnSpc>
                <a:spcPts val="1680"/>
              </a:lnSpc>
              <a:spcBef>
                <a:spcPct val="0"/>
              </a:spcBef>
            </a:pPr>
            <a:r>
              <a:rPr lang="en-US" sz="1200" kern="1200">
                <a:solidFill>
                  <a:srgbClr val="FFFFFF"/>
                </a:solidFill>
                <a:latin typeface="Open Sans"/>
              </a:rPr>
              <a:t>Citizens Advice Westminster is the operating name of</a:t>
            </a:r>
          </a:p>
          <a:p>
            <a:pPr algn="l" defTabSz="1828800" hangingPunct="1">
              <a:lnSpc>
                <a:spcPts val="1680"/>
              </a:lnSpc>
              <a:spcBef>
                <a:spcPct val="0"/>
              </a:spcBef>
            </a:pPr>
            <a:r>
              <a:rPr lang="en-US" sz="1200" kern="1200">
                <a:solidFill>
                  <a:srgbClr val="FFFFFF"/>
                </a:solidFill>
                <a:latin typeface="Open Sans"/>
              </a:rPr>
              <a:t>Westminster Citizens Advice Bureau Service</a:t>
            </a:r>
          </a:p>
          <a:p>
            <a:pPr algn="l" defTabSz="1828800" hangingPunct="1">
              <a:lnSpc>
                <a:spcPts val="1680"/>
              </a:lnSpc>
              <a:spcBef>
                <a:spcPct val="0"/>
              </a:spcBef>
            </a:pPr>
            <a:r>
              <a:rPr lang="en-US" sz="1200" kern="1200">
                <a:solidFill>
                  <a:srgbClr val="FFFFFF"/>
                </a:solidFill>
                <a:latin typeface="Open Sans"/>
              </a:rPr>
              <a:t>Charity Registration Number: 1059419.</a:t>
            </a:r>
          </a:p>
          <a:p>
            <a:pPr algn="l" defTabSz="1828800" hangingPunct="1">
              <a:lnSpc>
                <a:spcPts val="1680"/>
              </a:lnSpc>
              <a:spcBef>
                <a:spcPct val="0"/>
              </a:spcBef>
            </a:pPr>
            <a:r>
              <a:rPr lang="en-US" sz="1200" kern="1200">
                <a:solidFill>
                  <a:srgbClr val="FFFFFF"/>
                </a:solidFill>
                <a:latin typeface="Open Sans"/>
              </a:rPr>
              <a:t>Registered Office: The Stowe Centre, 258 Harrow Road,</a:t>
            </a:r>
          </a:p>
          <a:p>
            <a:pPr algn="l" defTabSz="1828800" hangingPunct="1">
              <a:lnSpc>
                <a:spcPts val="1680"/>
              </a:lnSpc>
              <a:spcBef>
                <a:spcPct val="0"/>
              </a:spcBef>
            </a:pPr>
            <a:r>
              <a:rPr lang="en-US" sz="1200" kern="1200">
                <a:solidFill>
                  <a:srgbClr val="FFFFFF"/>
                </a:solidFill>
                <a:latin typeface="Open Sans"/>
              </a:rPr>
              <a:t>London W2 5ES</a:t>
            </a:r>
          </a:p>
          <a:p>
            <a:pPr algn="l" defTabSz="1828800" hangingPunct="1">
              <a:lnSpc>
                <a:spcPts val="1680"/>
              </a:lnSpc>
              <a:spcBef>
                <a:spcPct val="0"/>
              </a:spcBef>
            </a:pPr>
            <a:endParaRPr lang="en-US" sz="1200" kern="1200">
              <a:solidFill>
                <a:srgbClr val="FFFFFF"/>
              </a:solidFill>
              <a:latin typeface="Open Sans"/>
            </a:endParaRPr>
          </a:p>
        </p:txBody>
      </p:sp>
      <p:sp>
        <p:nvSpPr>
          <p:cNvPr id="101" name="TextBox 50">
            <a:extLst>
              <a:ext uri="{FF2B5EF4-FFF2-40B4-BE49-F238E27FC236}">
                <a16:creationId xmlns:a16="http://schemas.microsoft.com/office/drawing/2014/main" id="{EB8C0EF5-69C8-7605-8C89-90405073C34A}"/>
              </a:ext>
            </a:extLst>
          </p:cNvPr>
          <p:cNvSpPr txBox="1"/>
          <p:nvPr/>
        </p:nvSpPr>
        <p:spPr>
          <a:xfrm>
            <a:off x="12245457" y="9336076"/>
            <a:ext cx="4305746" cy="419025"/>
          </a:xfrm>
          <a:prstGeom prst="rect">
            <a:avLst/>
          </a:prstGeom>
        </p:spPr>
        <p:txBody>
          <a:bodyPr wrap="square" lIns="0" tIns="0" rIns="0" bIns="0" rtlCol="0" anchor="t">
            <a:spAutoFit/>
          </a:bodyPr>
          <a:lstStyle/>
          <a:p>
            <a:pPr defTabSz="1828800" hangingPunct="1">
              <a:lnSpc>
                <a:spcPts val="3482"/>
              </a:lnSpc>
            </a:pPr>
            <a:r>
              <a:rPr lang="en-US" sz="2488" kern="1200" dirty="0">
                <a:solidFill>
                  <a:srgbClr val="FCCEBA"/>
                </a:solidFill>
                <a:latin typeface="Open Sans Bold"/>
              </a:rPr>
              <a:t>CLIENT WARD BREAKDOWN</a:t>
            </a:r>
          </a:p>
        </p:txBody>
      </p:sp>
    </p:spTree>
    <p:extLst>
      <p:ext uri="{BB962C8B-B14F-4D97-AF65-F5344CB8AC3E}">
        <p14:creationId xmlns:p14="http://schemas.microsoft.com/office/powerpoint/2010/main" val="401813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500"/>
                                        <p:tgtEl>
                                          <p:spTgt spid="88"/>
                                        </p:tgtEl>
                                      </p:cBhvr>
                                    </p:animEffect>
                                  </p:childTnLst>
                                </p:cTn>
                              </p:par>
                              <p:par>
                                <p:cTn id="28" presetID="10"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500"/>
                                        <p:tgtEl>
                                          <p:spTgt spid="89"/>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500"/>
                                        <p:tgtEl>
                                          <p:spTgt spid="75"/>
                                        </p:tgtEl>
                                      </p:cBhvr>
                                    </p:animEffect>
                                  </p:childTnLst>
                                </p:cTn>
                              </p:par>
                              <p:par>
                                <p:cTn id="50" presetID="10" presetClass="entr" presetSubtype="0"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par>
                                <p:cTn id="56" presetID="10" presetClass="entr" presetSubtype="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500"/>
                                        <p:tgtEl>
                                          <p:spTgt spid="66"/>
                                        </p:tgtEl>
                                      </p:cBhvr>
                                    </p:animEffect>
                                  </p:childTnLst>
                                </p:cTn>
                              </p:par>
                              <p:par>
                                <p:cTn id="64" presetID="10" presetClass="entr" presetSubtype="0" fill="hold"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par>
                                <p:cTn id="67" presetID="10"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par>
                                <p:cTn id="78" presetID="10" presetClass="entr" presetSubtype="0" fill="hold"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childTnLst>
                                </p:cTn>
                              </p:par>
                              <p:par>
                                <p:cTn id="81" presetID="10" presetClass="entr" presetSubtype="0" fill="hold" nodeType="withEffect">
                                  <p:stCondLst>
                                    <p:cond delay="0"/>
                                  </p:stCondLst>
                                  <p:childTnLst>
                                    <p:set>
                                      <p:cBhvr>
                                        <p:cTn id="82" dur="1" fill="hold">
                                          <p:stCondLst>
                                            <p:cond delay="0"/>
                                          </p:stCondLst>
                                        </p:cTn>
                                        <p:tgtEl>
                                          <p:spTgt spid="70"/>
                                        </p:tgtEl>
                                        <p:attrNameLst>
                                          <p:attrName>style.visibility</p:attrName>
                                        </p:attrNameLst>
                                      </p:cBhvr>
                                      <p:to>
                                        <p:strVal val="visible"/>
                                      </p:to>
                                    </p:set>
                                    <p:animEffect transition="in" filter="fade">
                                      <p:cBhvr>
                                        <p:cTn id="83" dur="500"/>
                                        <p:tgtEl>
                                          <p:spTgt spid="70"/>
                                        </p:tgtEl>
                                      </p:cBhvr>
                                    </p:animEffect>
                                  </p:childTnLst>
                                </p:cTn>
                              </p:par>
                              <p:par>
                                <p:cTn id="84" presetID="10" presetClass="entr" presetSubtype="0" fill="hold" nodeType="with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fade">
                                      <p:cBhvr>
                                        <p:cTn id="86" dur="500"/>
                                        <p:tgtEl>
                                          <p:spTgt spid="71"/>
                                        </p:tgtEl>
                                      </p:cBhvr>
                                    </p:animEffect>
                                  </p:childTnLst>
                                </p:cTn>
                              </p:par>
                              <p:par>
                                <p:cTn id="87" presetID="10" presetClass="entr" presetSubtype="0" fill="hold" nodeType="withEffect">
                                  <p:stCondLst>
                                    <p:cond delay="0"/>
                                  </p:stCondLst>
                                  <p:childTnLst>
                                    <p:set>
                                      <p:cBhvr>
                                        <p:cTn id="88" dur="1" fill="hold">
                                          <p:stCondLst>
                                            <p:cond delay="0"/>
                                          </p:stCondLst>
                                        </p:cTn>
                                        <p:tgtEl>
                                          <p:spTgt spid="72"/>
                                        </p:tgtEl>
                                        <p:attrNameLst>
                                          <p:attrName>style.visibility</p:attrName>
                                        </p:attrNameLst>
                                      </p:cBhvr>
                                      <p:to>
                                        <p:strVal val="visible"/>
                                      </p:to>
                                    </p:set>
                                    <p:animEffect transition="in" filter="fade">
                                      <p:cBhvr>
                                        <p:cTn id="89" dur="500"/>
                                        <p:tgtEl>
                                          <p:spTgt spid="72"/>
                                        </p:tgtEl>
                                      </p:cBhvr>
                                    </p:animEffect>
                                  </p:childTnLst>
                                </p:cTn>
                              </p:par>
                              <p:par>
                                <p:cTn id="90" presetID="10" presetClass="entr" presetSubtype="0" fill="hold" nodeType="with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fade">
                                      <p:cBhvr>
                                        <p:cTn id="92" dur="500"/>
                                        <p:tgtEl>
                                          <p:spTgt spid="73"/>
                                        </p:tgtEl>
                                      </p:cBhvr>
                                    </p:animEffect>
                                  </p:childTnLst>
                                </p:cTn>
                              </p:par>
                              <p:par>
                                <p:cTn id="93" presetID="10" presetClass="entr" presetSubtype="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500"/>
                                        <p:tgtEl>
                                          <p:spTgt spid="74"/>
                                        </p:tgtEl>
                                      </p:cBhvr>
                                    </p:animEffect>
                                  </p:childTnLst>
                                </p:cTn>
                              </p:par>
                              <p:par>
                                <p:cTn id="96" presetID="10" presetClass="entr" presetSubtype="0" fill="hold" nodeType="with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fade">
                                      <p:cBhvr>
                                        <p:cTn id="98" dur="500"/>
                                        <p:tgtEl>
                                          <p:spTgt spid="76"/>
                                        </p:tgtEl>
                                      </p:cBhvr>
                                    </p:animEffect>
                                  </p:childTnLst>
                                </p:cTn>
                              </p:par>
                              <p:par>
                                <p:cTn id="99" presetID="10" presetClass="entr" presetSubtype="0" fill="hold" nodeType="with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fade">
                                      <p:cBhvr>
                                        <p:cTn id="101" dur="500"/>
                                        <p:tgtEl>
                                          <p:spTgt spid="77"/>
                                        </p:tgtEl>
                                      </p:cBhvr>
                                    </p:animEffect>
                                  </p:childTnLst>
                                </p:cTn>
                              </p:par>
                              <p:par>
                                <p:cTn id="102" presetID="10" presetClass="entr" presetSubtype="0" fill="hold" nodeType="withEffect">
                                  <p:stCondLst>
                                    <p:cond delay="0"/>
                                  </p:stCondLst>
                                  <p:childTnLst>
                                    <p:set>
                                      <p:cBhvr>
                                        <p:cTn id="103" dur="1" fill="hold">
                                          <p:stCondLst>
                                            <p:cond delay="0"/>
                                          </p:stCondLst>
                                        </p:cTn>
                                        <p:tgtEl>
                                          <p:spTgt spid="83"/>
                                        </p:tgtEl>
                                        <p:attrNameLst>
                                          <p:attrName>style.visibility</p:attrName>
                                        </p:attrNameLst>
                                      </p:cBhvr>
                                      <p:to>
                                        <p:strVal val="visible"/>
                                      </p:to>
                                    </p:set>
                                    <p:animEffect transition="in" filter="fade">
                                      <p:cBhvr>
                                        <p:cTn id="104" dur="500"/>
                                        <p:tgtEl>
                                          <p:spTgt spid="83"/>
                                        </p:tgtEl>
                                      </p:cBhvr>
                                    </p:animEffect>
                                  </p:childTnLst>
                                </p:cTn>
                              </p:par>
                              <p:par>
                                <p:cTn id="105" presetID="10" presetClass="entr" presetSubtype="0" fill="hold" nodeType="withEffect">
                                  <p:stCondLst>
                                    <p:cond delay="0"/>
                                  </p:stCondLst>
                                  <p:childTnLst>
                                    <p:set>
                                      <p:cBhvr>
                                        <p:cTn id="106" dur="1" fill="hold">
                                          <p:stCondLst>
                                            <p:cond delay="0"/>
                                          </p:stCondLst>
                                        </p:cTn>
                                        <p:tgtEl>
                                          <p:spTgt spid="84"/>
                                        </p:tgtEl>
                                        <p:attrNameLst>
                                          <p:attrName>style.visibility</p:attrName>
                                        </p:attrNameLst>
                                      </p:cBhvr>
                                      <p:to>
                                        <p:strVal val="visible"/>
                                      </p:to>
                                    </p:set>
                                    <p:animEffect transition="in" filter="fade">
                                      <p:cBhvr>
                                        <p:cTn id="107" dur="500"/>
                                        <p:tgtEl>
                                          <p:spTgt spid="84"/>
                                        </p:tgtEl>
                                      </p:cBhvr>
                                    </p:animEffect>
                                  </p:childTnLst>
                                </p:cTn>
                              </p:par>
                              <p:par>
                                <p:cTn id="108" presetID="10" presetClass="entr" presetSubtype="0" fill="hold" nodeType="with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fade">
                                      <p:cBhvr>
                                        <p:cTn id="110" dur="500"/>
                                        <p:tgtEl>
                                          <p:spTgt spid="8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2"/>
                                        </p:tgtEl>
                                        <p:attrNameLst>
                                          <p:attrName>style.visibility</p:attrName>
                                        </p:attrNameLst>
                                      </p:cBhvr>
                                      <p:to>
                                        <p:strVal val="visible"/>
                                      </p:to>
                                    </p:set>
                                    <p:animEffect transition="in" filter="fade">
                                      <p:cBhvr>
                                        <p:cTn id="113" dur="500"/>
                                        <p:tgtEl>
                                          <p:spTgt spid="9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3"/>
                                        </p:tgtEl>
                                        <p:attrNameLst>
                                          <p:attrName>style.visibility</p:attrName>
                                        </p:attrNameLst>
                                      </p:cBhvr>
                                      <p:to>
                                        <p:strVal val="visible"/>
                                      </p:to>
                                    </p:set>
                                    <p:animEffect transition="in" filter="fade">
                                      <p:cBhvr>
                                        <p:cTn id="116" dur="500"/>
                                        <p:tgtEl>
                                          <p:spTgt spid="9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fade">
                                      <p:cBhvr>
                                        <p:cTn id="119" dur="500"/>
                                        <p:tgtEl>
                                          <p:spTgt spid="9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5"/>
                                        </p:tgtEl>
                                        <p:attrNameLst>
                                          <p:attrName>style.visibility</p:attrName>
                                        </p:attrNameLst>
                                      </p:cBhvr>
                                      <p:to>
                                        <p:strVal val="visible"/>
                                      </p:to>
                                    </p:set>
                                    <p:animEffect transition="in" filter="fade">
                                      <p:cBhvr>
                                        <p:cTn id="122" dur="500"/>
                                        <p:tgtEl>
                                          <p:spTgt spid="9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96"/>
                                        </p:tgtEl>
                                        <p:attrNameLst>
                                          <p:attrName>style.visibility</p:attrName>
                                        </p:attrNameLst>
                                      </p:cBhvr>
                                      <p:to>
                                        <p:strVal val="visible"/>
                                      </p:to>
                                    </p:set>
                                    <p:animEffect transition="in" filter="fade">
                                      <p:cBhvr>
                                        <p:cTn id="125" dur="500"/>
                                        <p:tgtEl>
                                          <p:spTgt spid="9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97"/>
                                        </p:tgtEl>
                                        <p:attrNameLst>
                                          <p:attrName>style.visibility</p:attrName>
                                        </p:attrNameLst>
                                      </p:cBhvr>
                                      <p:to>
                                        <p:strVal val="visible"/>
                                      </p:to>
                                    </p:set>
                                    <p:animEffect transition="in" filter="fade">
                                      <p:cBhvr>
                                        <p:cTn id="128" dur="500"/>
                                        <p:tgtEl>
                                          <p:spTgt spid="9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98"/>
                                        </p:tgtEl>
                                        <p:attrNameLst>
                                          <p:attrName>style.visibility</p:attrName>
                                        </p:attrNameLst>
                                      </p:cBhvr>
                                      <p:to>
                                        <p:strVal val="visible"/>
                                      </p:to>
                                    </p:set>
                                    <p:animEffect transition="in" filter="fade">
                                      <p:cBhvr>
                                        <p:cTn id="131" dur="500"/>
                                        <p:tgtEl>
                                          <p:spTgt spid="9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99"/>
                                        </p:tgtEl>
                                        <p:attrNameLst>
                                          <p:attrName>style.visibility</p:attrName>
                                        </p:attrNameLst>
                                      </p:cBhvr>
                                      <p:to>
                                        <p:strVal val="visible"/>
                                      </p:to>
                                    </p:set>
                                    <p:animEffect transition="in" filter="fade">
                                      <p:cBhvr>
                                        <p:cTn id="134" dur="500"/>
                                        <p:tgtEl>
                                          <p:spTgt spid="9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00"/>
                                        </p:tgtEl>
                                        <p:attrNameLst>
                                          <p:attrName>style.visibility</p:attrName>
                                        </p:attrNameLst>
                                      </p:cBhvr>
                                      <p:to>
                                        <p:strVal val="visible"/>
                                      </p:to>
                                    </p:set>
                                    <p:animEffect transition="in" filter="fade">
                                      <p:cBhvr>
                                        <p:cTn id="137" dur="500"/>
                                        <p:tgtEl>
                                          <p:spTgt spid="100"/>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01"/>
                                        </p:tgtEl>
                                        <p:attrNameLst>
                                          <p:attrName>style.visibility</p:attrName>
                                        </p:attrNameLst>
                                      </p:cBhvr>
                                      <p:to>
                                        <p:strVal val="visible"/>
                                      </p:to>
                                    </p:set>
                                    <p:animEffect transition="in" filter="fade">
                                      <p:cBhvr>
                                        <p:cTn id="1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DDCBD-2DBD-04EC-5228-CEE023226AB4}"/>
              </a:ext>
            </a:extLst>
          </p:cNvPr>
          <p:cNvSpPr>
            <a:spLocks noGrp="1"/>
          </p:cNvSpPr>
          <p:nvPr>
            <p:ph type="title"/>
          </p:nvPr>
        </p:nvSpPr>
        <p:spPr/>
        <p:txBody>
          <a:bodyPr/>
          <a:lstStyle/>
          <a:p>
            <a:r>
              <a:rPr lang="en-GB" b="1"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Pro bono legal advice service</a:t>
            </a:r>
            <a:endPar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8" name="Text Placeholder 2">
            <a:extLst>
              <a:ext uri="{FF2B5EF4-FFF2-40B4-BE49-F238E27FC236}">
                <a16:creationId xmlns:a16="http://schemas.microsoft.com/office/drawing/2014/main" id="{F5DE69FD-21BC-95AE-CF37-BEAAA623F5FF}"/>
              </a:ext>
            </a:extLst>
          </p:cNvPr>
          <p:cNvSpPr txBox="1">
            <a:spLocks/>
          </p:cNvSpPr>
          <p:nvPr/>
        </p:nvSpPr>
        <p:spPr>
          <a:xfrm>
            <a:off x="1654175" y="3720425"/>
            <a:ext cx="20272762" cy="7216866"/>
          </a:xfrm>
          <a:prstGeom prst="rect">
            <a:avLst/>
          </a:prstGeom>
        </p:spPr>
        <p:txBody>
          <a:bodyPr vert="horz" lIns="182880" tIns="91440" rIns="182880" bIns="91440" rtlCol="0" anchor="ctr">
            <a:noAutofit/>
          </a:bodyPr>
          <a:lstStyle>
            <a:defPPr>
              <a:defRPr lang="en-US"/>
            </a:defPPr>
            <a:lvl1pPr marL="0" algn="l" defTabSz="457200" rtl="0" eaLnBrk="1" latinLnBrk="0" hangingPunct="1">
              <a:defRPr sz="1200" kern="1200">
                <a:solidFill>
                  <a:prstClr val="black">
                    <a:tint val="75000"/>
                  </a:prstClr>
                </a:solidFill>
                <a:latin typeface="Arial"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GB" sz="4400" dirty="0">
                <a:solidFill>
                  <a:srgbClr val="FCCEBA"/>
                </a:solidFill>
                <a:latin typeface="Open Sans" panose="020B0606030504020204" pitchFamily="34" charset="0"/>
                <a:ea typeface="Open Sans" panose="020B0606030504020204" pitchFamily="34" charset="0"/>
                <a:cs typeface="Open Sans" panose="020B0606030504020204" pitchFamily="34" charset="0"/>
              </a:rPr>
              <a:t>Following cuts to civil legal aid, we currently have solicitors providing much needed free legal advice in the below areas of law:</a:t>
            </a:r>
          </a:p>
          <a:p>
            <a:pPr defTabSz="914400"/>
            <a:endParaRPr lang="en-GB" sz="44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marL="685800" indent="-685800" defTabSz="914400">
              <a:buFont typeface="Arial" panose="020B0604020202020204" pitchFamily="34" charset="0"/>
              <a:buChar char="•"/>
            </a:pPr>
            <a:r>
              <a:rPr lang="en-GB" sz="4400" dirty="0">
                <a:solidFill>
                  <a:srgbClr val="FCCEBA"/>
                </a:solidFill>
                <a:latin typeface="Open Sans" panose="020B0606030504020204" pitchFamily="34" charset="0"/>
                <a:ea typeface="Open Sans" panose="020B0606030504020204" pitchFamily="34" charset="0"/>
                <a:cs typeface="Open Sans" panose="020B0606030504020204" pitchFamily="34" charset="0"/>
              </a:rPr>
              <a:t>Family Law </a:t>
            </a:r>
          </a:p>
          <a:p>
            <a:pPr marL="685800" indent="-685800" defTabSz="914400">
              <a:buFont typeface="Arial" panose="020B0604020202020204" pitchFamily="34" charset="0"/>
              <a:buChar char="•"/>
            </a:pPr>
            <a:r>
              <a:rPr lang="en-GB" sz="4400" dirty="0">
                <a:solidFill>
                  <a:srgbClr val="FCCEBA"/>
                </a:solidFill>
                <a:latin typeface="Open Sans" panose="020B0606030504020204" pitchFamily="34" charset="0"/>
                <a:ea typeface="Open Sans" panose="020B0606030504020204" pitchFamily="34" charset="0"/>
                <a:cs typeface="Open Sans" panose="020B0606030504020204" pitchFamily="34" charset="0"/>
              </a:rPr>
              <a:t>Housing Law</a:t>
            </a:r>
          </a:p>
          <a:p>
            <a:pPr marL="685800" indent="-685800" defTabSz="914400">
              <a:buFont typeface="Arial" panose="020B0604020202020204" pitchFamily="34" charset="0"/>
              <a:buChar char="•"/>
            </a:pPr>
            <a:r>
              <a:rPr lang="en-GB" sz="4400" dirty="0">
                <a:solidFill>
                  <a:srgbClr val="FCCEBA"/>
                </a:solidFill>
                <a:latin typeface="Open Sans" panose="020B0606030504020204" pitchFamily="34" charset="0"/>
                <a:ea typeface="Open Sans" panose="020B0606030504020204" pitchFamily="34" charset="0"/>
                <a:cs typeface="Open Sans" panose="020B0606030504020204" pitchFamily="34" charset="0"/>
              </a:rPr>
              <a:t>Immigration Law </a:t>
            </a:r>
          </a:p>
          <a:p>
            <a:pPr marL="685800" indent="-685800" defTabSz="914400">
              <a:buFont typeface="Arial" panose="020B0604020202020204" pitchFamily="34" charset="0"/>
              <a:buChar char="•"/>
            </a:pPr>
            <a:r>
              <a:rPr lang="en-GB" sz="4400" dirty="0">
                <a:solidFill>
                  <a:srgbClr val="FCCEBA"/>
                </a:solidFill>
                <a:latin typeface="Open Sans" panose="020B0606030504020204" pitchFamily="34" charset="0"/>
                <a:ea typeface="Open Sans" panose="020B0606030504020204" pitchFamily="34" charset="0"/>
                <a:cs typeface="Open Sans" panose="020B0606030504020204" pitchFamily="34" charset="0"/>
              </a:rPr>
              <a:t>Employment Law </a:t>
            </a:r>
          </a:p>
          <a:p>
            <a:pPr marL="685800" indent="-685800" defTabSz="914400">
              <a:buFont typeface="Arial" panose="020B0604020202020204" pitchFamily="34" charset="0"/>
              <a:buChar char="•"/>
            </a:pPr>
            <a:r>
              <a:rPr lang="en-GB" sz="4400" dirty="0">
                <a:solidFill>
                  <a:srgbClr val="FCCEBA"/>
                </a:solidFill>
                <a:latin typeface="Open Sans" panose="020B0606030504020204" pitchFamily="34" charset="0"/>
                <a:ea typeface="Open Sans" panose="020B0606030504020204" pitchFamily="34" charset="0"/>
                <a:cs typeface="Open Sans" panose="020B0606030504020204" pitchFamily="34" charset="0"/>
              </a:rPr>
              <a:t>Community Care </a:t>
            </a:r>
          </a:p>
          <a:p>
            <a:pPr algn="ctr" defTabSz="914400">
              <a:lnSpc>
                <a:spcPct val="120000"/>
              </a:lnSpc>
            </a:pPr>
            <a:endParaRPr lang="en-GB" sz="40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5001BBBE-100A-F032-CA77-3E97DD1FFC8C}"/>
              </a:ext>
            </a:extLst>
          </p:cNvPr>
          <p:cNvPicPr>
            <a:picLocks noChangeAspect="1"/>
          </p:cNvPicPr>
          <p:nvPr/>
        </p:nvPicPr>
        <p:blipFill>
          <a:blip r:embed="rId3"/>
          <a:stretch>
            <a:fillRect/>
          </a:stretch>
        </p:blipFill>
        <p:spPr>
          <a:xfrm>
            <a:off x="9879924" y="6135920"/>
            <a:ext cx="3276240" cy="3627836"/>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FDA77E2D-F129-81A0-AC50-5E84D4E2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24" y="10103307"/>
            <a:ext cx="7918720" cy="2877318"/>
          </a:xfrm>
          <a:prstGeom prst="rect">
            <a:avLst/>
          </a:prstGeom>
        </p:spPr>
      </p:pic>
    </p:spTree>
    <p:extLst>
      <p:ext uri="{BB962C8B-B14F-4D97-AF65-F5344CB8AC3E}">
        <p14:creationId xmlns:p14="http://schemas.microsoft.com/office/powerpoint/2010/main" val="271148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4F521-5132-EABB-48E7-E4D00A17B74E}"/>
              </a:ext>
            </a:extLst>
          </p:cNvPr>
          <p:cNvSpPr>
            <a:spLocks noGrp="1"/>
          </p:cNvSpPr>
          <p:nvPr>
            <p:ph type="title"/>
          </p:nvPr>
        </p:nvSpPr>
        <p:spPr/>
        <p:txBody>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Remote Services </a:t>
            </a:r>
          </a:p>
        </p:txBody>
      </p:sp>
      <p:pic>
        <p:nvPicPr>
          <p:cNvPr id="6" name="Picture 10">
            <a:extLst>
              <a:ext uri="{FF2B5EF4-FFF2-40B4-BE49-F238E27FC236}">
                <a16:creationId xmlns:a16="http://schemas.microsoft.com/office/drawing/2014/main" id="{8A4F9339-1513-2CDE-6200-08A513B4121A}"/>
              </a:ext>
            </a:extLst>
          </p:cNvPr>
          <p:cNvPicPr>
            <a:picLocks noChangeAspect="1"/>
          </p:cNvPicPr>
          <p:nvPr/>
        </p:nvPicPr>
        <p:blipFill>
          <a:blip r:embed="rId3"/>
          <a:srcRect/>
          <a:stretch>
            <a:fillRect/>
          </a:stretch>
        </p:blipFill>
        <p:spPr>
          <a:xfrm>
            <a:off x="1398204" y="3859040"/>
            <a:ext cx="898016" cy="898016"/>
          </a:xfrm>
          <a:prstGeom prst="rect">
            <a:avLst/>
          </a:prstGeom>
        </p:spPr>
      </p:pic>
      <p:pic>
        <p:nvPicPr>
          <p:cNvPr id="7" name="Picture 11">
            <a:extLst>
              <a:ext uri="{FF2B5EF4-FFF2-40B4-BE49-F238E27FC236}">
                <a16:creationId xmlns:a16="http://schemas.microsoft.com/office/drawing/2014/main" id="{150C4DA2-4BF6-3AA2-3322-8BB86226BD3C}"/>
              </a:ext>
            </a:extLst>
          </p:cNvPr>
          <p:cNvPicPr>
            <a:picLocks noChangeAspect="1"/>
          </p:cNvPicPr>
          <p:nvPr/>
        </p:nvPicPr>
        <p:blipFill>
          <a:blip r:embed="rId4"/>
          <a:srcRect/>
          <a:stretch>
            <a:fillRect/>
          </a:stretch>
        </p:blipFill>
        <p:spPr>
          <a:xfrm>
            <a:off x="1513524" y="5591585"/>
            <a:ext cx="698076" cy="930918"/>
          </a:xfrm>
          <a:prstGeom prst="rect">
            <a:avLst/>
          </a:prstGeom>
        </p:spPr>
      </p:pic>
      <p:pic>
        <p:nvPicPr>
          <p:cNvPr id="8" name="Picture 12">
            <a:extLst>
              <a:ext uri="{FF2B5EF4-FFF2-40B4-BE49-F238E27FC236}">
                <a16:creationId xmlns:a16="http://schemas.microsoft.com/office/drawing/2014/main" id="{9844A40D-E4B8-A903-2436-14285DFF17FF}"/>
              </a:ext>
            </a:extLst>
          </p:cNvPr>
          <p:cNvPicPr>
            <a:picLocks noChangeAspect="1"/>
          </p:cNvPicPr>
          <p:nvPr/>
        </p:nvPicPr>
        <p:blipFill>
          <a:blip r:embed="rId5"/>
          <a:srcRect/>
          <a:stretch>
            <a:fillRect/>
          </a:stretch>
        </p:blipFill>
        <p:spPr>
          <a:xfrm>
            <a:off x="1398204" y="7357028"/>
            <a:ext cx="898016" cy="617200"/>
          </a:xfrm>
          <a:prstGeom prst="rect">
            <a:avLst/>
          </a:prstGeom>
        </p:spPr>
      </p:pic>
      <p:pic>
        <p:nvPicPr>
          <p:cNvPr id="9" name="Picture 13">
            <a:extLst>
              <a:ext uri="{FF2B5EF4-FFF2-40B4-BE49-F238E27FC236}">
                <a16:creationId xmlns:a16="http://schemas.microsoft.com/office/drawing/2014/main" id="{76128B32-B394-7F91-F0B3-D208F776024D}"/>
              </a:ext>
            </a:extLst>
          </p:cNvPr>
          <p:cNvPicPr>
            <a:picLocks noChangeAspect="1"/>
          </p:cNvPicPr>
          <p:nvPr/>
        </p:nvPicPr>
        <p:blipFill>
          <a:blip r:embed="rId6"/>
          <a:srcRect/>
          <a:stretch>
            <a:fillRect/>
          </a:stretch>
        </p:blipFill>
        <p:spPr>
          <a:xfrm>
            <a:off x="1528877" y="8812431"/>
            <a:ext cx="667374" cy="1341246"/>
          </a:xfrm>
          <a:prstGeom prst="rect">
            <a:avLst/>
          </a:prstGeom>
        </p:spPr>
      </p:pic>
      <p:sp>
        <p:nvSpPr>
          <p:cNvPr id="10" name="TextBox 21">
            <a:extLst>
              <a:ext uri="{FF2B5EF4-FFF2-40B4-BE49-F238E27FC236}">
                <a16:creationId xmlns:a16="http://schemas.microsoft.com/office/drawing/2014/main" id="{96E53B0D-1AE1-BB23-B8CC-0AE4A53B1DB1}"/>
              </a:ext>
            </a:extLst>
          </p:cNvPr>
          <p:cNvSpPr txBox="1"/>
          <p:nvPr/>
        </p:nvSpPr>
        <p:spPr>
          <a:xfrm>
            <a:off x="2651278" y="3651250"/>
            <a:ext cx="9739776" cy="1714508"/>
          </a:xfrm>
          <a:prstGeom prst="rect">
            <a:avLst/>
          </a:prstGeom>
        </p:spPr>
        <p:txBody>
          <a:bodyPr wrap="square" lIns="0" tIns="0" rIns="0" bIns="0" rtlCol="0" anchor="t">
            <a:spAutoFit/>
          </a:bodyPr>
          <a:lstStyle/>
          <a:p>
            <a:pPr algn="l" defTabSz="1828800" hangingPunct="1">
              <a:lnSpc>
                <a:spcPts val="3358"/>
              </a:lnSpc>
            </a:pPr>
            <a:r>
              <a:rPr lang="en-US" kern="1200" dirty="0">
                <a:solidFill>
                  <a:srgbClr val="FCCEBA"/>
                </a:solidFill>
                <a:latin typeface="Open Sans Bold"/>
              </a:rPr>
              <a:t>Our LIVE webchat service </a:t>
            </a:r>
          </a:p>
          <a:p>
            <a:pPr algn="l" defTabSz="1828800" hangingPunct="1">
              <a:lnSpc>
                <a:spcPts val="3358"/>
              </a:lnSpc>
            </a:pPr>
            <a:r>
              <a:rPr lang="en-US" kern="1200" spc="-4" dirty="0">
                <a:solidFill>
                  <a:srgbClr val="FCCEBA"/>
                </a:solidFill>
                <a:latin typeface="Open Sans"/>
              </a:rPr>
              <a:t>4pm to 6pm </a:t>
            </a:r>
          </a:p>
          <a:p>
            <a:pPr algn="l" defTabSz="1828800" hangingPunct="1">
              <a:lnSpc>
                <a:spcPts val="3358"/>
              </a:lnSpc>
            </a:pPr>
            <a:r>
              <a:rPr lang="en-US" kern="1200" spc="-4" dirty="0">
                <a:solidFill>
                  <a:srgbClr val="FCCEBA"/>
                </a:solidFill>
                <a:latin typeface="Open Sans"/>
              </a:rPr>
              <a:t>Monday, Tuesday and Wednesday</a:t>
            </a:r>
          </a:p>
          <a:p>
            <a:pPr algn="l" defTabSz="1828800" hangingPunct="1">
              <a:lnSpc>
                <a:spcPts val="3358"/>
              </a:lnSpc>
            </a:pPr>
            <a:endParaRPr lang="en-US" kern="1200" spc="-4" dirty="0">
              <a:solidFill>
                <a:srgbClr val="FCCEBA"/>
              </a:solidFill>
              <a:latin typeface="Open Sans"/>
            </a:endParaRPr>
          </a:p>
        </p:txBody>
      </p:sp>
      <p:sp>
        <p:nvSpPr>
          <p:cNvPr id="11" name="TextBox 22">
            <a:extLst>
              <a:ext uri="{FF2B5EF4-FFF2-40B4-BE49-F238E27FC236}">
                <a16:creationId xmlns:a16="http://schemas.microsoft.com/office/drawing/2014/main" id="{345BAC7E-1B56-2CA6-98FE-99B2133F7DAE}"/>
              </a:ext>
            </a:extLst>
          </p:cNvPr>
          <p:cNvSpPr txBox="1"/>
          <p:nvPr/>
        </p:nvSpPr>
        <p:spPr>
          <a:xfrm>
            <a:off x="2616764" y="5052528"/>
            <a:ext cx="6660188" cy="2586542"/>
          </a:xfrm>
          <a:prstGeom prst="rect">
            <a:avLst/>
          </a:prstGeom>
        </p:spPr>
        <p:txBody>
          <a:bodyPr wrap="square" lIns="0" tIns="0" rIns="0" bIns="0" rtlCol="0" anchor="t">
            <a:spAutoFit/>
          </a:bodyPr>
          <a:lstStyle/>
          <a:p>
            <a:pPr algn="l" defTabSz="1828800" hangingPunct="1">
              <a:lnSpc>
                <a:spcPts val="3358"/>
              </a:lnSpc>
            </a:pPr>
            <a:r>
              <a:rPr lang="en-US" kern="1200" spc="-4" dirty="0">
                <a:solidFill>
                  <a:srgbClr val="FCCEBA"/>
                </a:solidFill>
                <a:latin typeface="Open Sans Bold"/>
              </a:rPr>
              <a:t>Out of hours contact form</a:t>
            </a:r>
          </a:p>
          <a:p>
            <a:pPr algn="l" defTabSz="1828800" hangingPunct="1">
              <a:lnSpc>
                <a:spcPts val="3358"/>
              </a:lnSpc>
            </a:pPr>
            <a:r>
              <a:rPr lang="en-US" kern="1200" spc="-4" dirty="0">
                <a:solidFill>
                  <a:srgbClr val="FCCEBA"/>
                </a:solidFill>
                <a:latin typeface="Open Sans"/>
              </a:rPr>
              <a:t>6pm to 10pm </a:t>
            </a:r>
          </a:p>
          <a:p>
            <a:pPr algn="l" defTabSz="1828800" hangingPunct="1">
              <a:lnSpc>
                <a:spcPts val="3358"/>
              </a:lnSpc>
            </a:pPr>
            <a:r>
              <a:rPr lang="en-US" kern="1200" spc="-4" dirty="0">
                <a:solidFill>
                  <a:srgbClr val="FCCEBA"/>
                </a:solidFill>
                <a:latin typeface="Open Sans"/>
              </a:rPr>
              <a:t>Monday to Friday westminstercab.org.uk/online-enquiry-form</a:t>
            </a:r>
          </a:p>
          <a:p>
            <a:pPr algn="l" defTabSz="1828800" hangingPunct="1">
              <a:lnSpc>
                <a:spcPts val="3358"/>
              </a:lnSpc>
            </a:pPr>
            <a:endParaRPr lang="en-US" kern="1200" spc="-4" dirty="0">
              <a:solidFill>
                <a:srgbClr val="FCCEBA"/>
              </a:solidFill>
              <a:latin typeface="Open Sans"/>
            </a:endParaRPr>
          </a:p>
          <a:p>
            <a:pPr algn="l" defTabSz="1828800" hangingPunct="1">
              <a:lnSpc>
                <a:spcPts val="3358"/>
              </a:lnSpc>
            </a:pPr>
            <a:endParaRPr lang="en-US" kern="1200" spc="-4" dirty="0">
              <a:solidFill>
                <a:srgbClr val="FCCEBA"/>
              </a:solidFill>
              <a:latin typeface="Open Sans"/>
            </a:endParaRPr>
          </a:p>
        </p:txBody>
      </p:sp>
      <p:sp>
        <p:nvSpPr>
          <p:cNvPr id="12" name="TextBox 23">
            <a:extLst>
              <a:ext uri="{FF2B5EF4-FFF2-40B4-BE49-F238E27FC236}">
                <a16:creationId xmlns:a16="http://schemas.microsoft.com/office/drawing/2014/main" id="{237D2DA5-F621-822D-637E-FD9A2EB27B74}"/>
              </a:ext>
            </a:extLst>
          </p:cNvPr>
          <p:cNvSpPr txBox="1"/>
          <p:nvPr/>
        </p:nvSpPr>
        <p:spPr>
          <a:xfrm>
            <a:off x="2651277" y="6874007"/>
            <a:ext cx="11979122" cy="1714508"/>
          </a:xfrm>
          <a:prstGeom prst="rect">
            <a:avLst/>
          </a:prstGeom>
        </p:spPr>
        <p:txBody>
          <a:bodyPr wrap="square" lIns="0" tIns="0" rIns="0" bIns="0" rtlCol="0" anchor="t">
            <a:spAutoFit/>
          </a:bodyPr>
          <a:lstStyle/>
          <a:p>
            <a:pPr algn="l" defTabSz="1828800" hangingPunct="1">
              <a:lnSpc>
                <a:spcPts val="3358"/>
              </a:lnSpc>
            </a:pPr>
            <a:r>
              <a:rPr lang="en-US" kern="1200" spc="-4" dirty="0">
                <a:solidFill>
                  <a:srgbClr val="FCCEBA"/>
                </a:solidFill>
                <a:latin typeface="Open Sans Bold"/>
              </a:rPr>
              <a:t>Zoom sessions </a:t>
            </a:r>
          </a:p>
          <a:p>
            <a:pPr algn="l" defTabSz="1828800" hangingPunct="1">
              <a:lnSpc>
                <a:spcPts val="3358"/>
              </a:lnSpc>
            </a:pPr>
            <a:r>
              <a:rPr lang="en-US" kern="1200" spc="-4" dirty="0">
                <a:solidFill>
                  <a:srgbClr val="FCCEBA"/>
                </a:solidFill>
                <a:latin typeface="Open Sans"/>
              </a:rPr>
              <a:t>Monday and Wednesday </a:t>
            </a:r>
          </a:p>
          <a:p>
            <a:pPr algn="l" defTabSz="1828800" hangingPunct="1">
              <a:lnSpc>
                <a:spcPts val="3358"/>
              </a:lnSpc>
            </a:pPr>
            <a:r>
              <a:rPr lang="en-US" kern="1200" spc="-4" dirty="0">
                <a:solidFill>
                  <a:srgbClr val="FCCEBA"/>
                </a:solidFill>
                <a:latin typeface="Open Sans"/>
              </a:rPr>
              <a:t>10am to 11am</a:t>
            </a:r>
          </a:p>
          <a:p>
            <a:pPr algn="l" defTabSz="1828800" hangingPunct="1">
              <a:lnSpc>
                <a:spcPts val="3358"/>
              </a:lnSpc>
            </a:pPr>
            <a:r>
              <a:rPr lang="en-US" kern="1200" dirty="0">
                <a:solidFill>
                  <a:srgbClr val="FCCEBA"/>
                </a:solidFill>
                <a:latin typeface="Open Sans"/>
              </a:rPr>
              <a:t>westminstercab.org.uk/advice/drop-in-session </a:t>
            </a:r>
          </a:p>
        </p:txBody>
      </p:sp>
      <p:sp>
        <p:nvSpPr>
          <p:cNvPr id="13" name="TextBox 24">
            <a:extLst>
              <a:ext uri="{FF2B5EF4-FFF2-40B4-BE49-F238E27FC236}">
                <a16:creationId xmlns:a16="http://schemas.microsoft.com/office/drawing/2014/main" id="{6219CEE8-BB76-EF9F-FF96-B951C9ACF908}"/>
              </a:ext>
            </a:extLst>
          </p:cNvPr>
          <p:cNvSpPr txBox="1"/>
          <p:nvPr/>
        </p:nvSpPr>
        <p:spPr>
          <a:xfrm>
            <a:off x="2651277" y="8717984"/>
            <a:ext cx="11643222" cy="1714508"/>
          </a:xfrm>
          <a:prstGeom prst="rect">
            <a:avLst/>
          </a:prstGeom>
        </p:spPr>
        <p:txBody>
          <a:bodyPr wrap="square" lIns="0" tIns="0" rIns="0" bIns="0" rtlCol="0" anchor="t">
            <a:spAutoFit/>
          </a:bodyPr>
          <a:lstStyle/>
          <a:p>
            <a:pPr algn="l" defTabSz="1828800" hangingPunct="1">
              <a:lnSpc>
                <a:spcPts val="3358"/>
              </a:lnSpc>
            </a:pPr>
            <a:r>
              <a:rPr lang="en-US" kern="1200" spc="-4" dirty="0">
                <a:solidFill>
                  <a:srgbClr val="FCCEBA"/>
                </a:solidFill>
                <a:latin typeface="Open Sans Bold"/>
              </a:rPr>
              <a:t>Fast-track energy advice and information</a:t>
            </a:r>
          </a:p>
          <a:p>
            <a:pPr algn="l" defTabSz="1828800" hangingPunct="1">
              <a:lnSpc>
                <a:spcPts val="3358"/>
              </a:lnSpc>
            </a:pPr>
            <a:r>
              <a:rPr lang="en-US" kern="1200" spc="-4" dirty="0">
                <a:solidFill>
                  <a:srgbClr val="FCCEBA"/>
                </a:solidFill>
                <a:latin typeface="Open Sans"/>
              </a:rPr>
              <a:t>Monday, Tuesday and Wednesday </a:t>
            </a:r>
          </a:p>
          <a:p>
            <a:pPr algn="l" defTabSz="1828800" hangingPunct="1">
              <a:lnSpc>
                <a:spcPts val="3358"/>
              </a:lnSpc>
            </a:pPr>
            <a:r>
              <a:rPr lang="en-US" kern="1200" spc="-4" dirty="0">
                <a:solidFill>
                  <a:srgbClr val="FCCEBA"/>
                </a:solidFill>
                <a:latin typeface="Open Sans"/>
              </a:rPr>
              <a:t>10am to 11am</a:t>
            </a:r>
          </a:p>
          <a:p>
            <a:pPr algn="l" defTabSz="1828800" hangingPunct="1">
              <a:lnSpc>
                <a:spcPts val="3358"/>
              </a:lnSpc>
            </a:pPr>
            <a:r>
              <a:rPr lang="en-US" kern="1200" dirty="0">
                <a:solidFill>
                  <a:srgbClr val="FCCEBA"/>
                </a:solidFill>
                <a:latin typeface="Open Sans"/>
              </a:rPr>
              <a:t>westminstercab.org.uk/advice/lets-talk-money-project/energy-advice-project</a:t>
            </a:r>
          </a:p>
        </p:txBody>
      </p:sp>
      <p:sp>
        <p:nvSpPr>
          <p:cNvPr id="16" name="TextBox 20">
            <a:extLst>
              <a:ext uri="{FF2B5EF4-FFF2-40B4-BE49-F238E27FC236}">
                <a16:creationId xmlns:a16="http://schemas.microsoft.com/office/drawing/2014/main" id="{ABEB5187-AF06-0830-153A-F555CA0B6CF5}"/>
              </a:ext>
            </a:extLst>
          </p:cNvPr>
          <p:cNvSpPr txBox="1"/>
          <p:nvPr/>
        </p:nvSpPr>
        <p:spPr>
          <a:xfrm>
            <a:off x="13739462" y="3510783"/>
            <a:ext cx="8545756" cy="750462"/>
          </a:xfrm>
          <a:prstGeom prst="rect">
            <a:avLst/>
          </a:prstGeom>
        </p:spPr>
        <p:txBody>
          <a:bodyPr wrap="square" lIns="0" tIns="0" rIns="0" bIns="0" rtlCol="0" anchor="t">
            <a:spAutoFit/>
          </a:bodyPr>
          <a:lstStyle/>
          <a:p>
            <a:pPr algn="l" defTabSz="1828800" hangingPunct="1">
              <a:lnSpc>
                <a:spcPts val="5562"/>
              </a:lnSpc>
            </a:pPr>
            <a:r>
              <a:rPr lang="en-US" sz="6400" kern="1200" dirty="0">
                <a:solidFill>
                  <a:srgbClr val="FCCEBA"/>
                </a:solidFill>
                <a:latin typeface="Open Sans"/>
              </a:rPr>
              <a:t>Our free helpline</a:t>
            </a:r>
          </a:p>
        </p:txBody>
      </p:sp>
      <p:sp>
        <p:nvSpPr>
          <p:cNvPr id="17" name="TextBox 21">
            <a:extLst>
              <a:ext uri="{FF2B5EF4-FFF2-40B4-BE49-F238E27FC236}">
                <a16:creationId xmlns:a16="http://schemas.microsoft.com/office/drawing/2014/main" id="{94B0988D-1538-9FA6-CDD5-E2473163BF75}"/>
              </a:ext>
            </a:extLst>
          </p:cNvPr>
          <p:cNvSpPr txBox="1"/>
          <p:nvPr/>
        </p:nvSpPr>
        <p:spPr>
          <a:xfrm>
            <a:off x="13739462" y="4473917"/>
            <a:ext cx="9451412" cy="2512932"/>
          </a:xfrm>
          <a:prstGeom prst="rect">
            <a:avLst/>
          </a:prstGeom>
        </p:spPr>
        <p:txBody>
          <a:bodyPr wrap="square" lIns="0" tIns="0" rIns="0" bIns="0" rtlCol="0" anchor="t">
            <a:spAutoFit/>
          </a:bodyPr>
          <a:lstStyle/>
          <a:p>
            <a:pPr algn="l" defTabSz="1828800" hangingPunct="1">
              <a:lnSpc>
                <a:spcPts val="9410"/>
              </a:lnSpc>
            </a:pPr>
            <a:r>
              <a:rPr lang="en-US" sz="8800" kern="1200" dirty="0">
                <a:solidFill>
                  <a:srgbClr val="FCCEBA"/>
                </a:solidFill>
                <a:latin typeface="Open Sans Bold"/>
              </a:rPr>
              <a:t>0808 278 7834</a:t>
            </a:r>
          </a:p>
          <a:p>
            <a:pPr algn="l" defTabSz="1828800" hangingPunct="1">
              <a:lnSpc>
                <a:spcPts val="5018"/>
              </a:lnSpc>
            </a:pPr>
            <a:r>
              <a:rPr lang="en-US" sz="5600" kern="1200" dirty="0">
                <a:solidFill>
                  <a:srgbClr val="FCCEBA"/>
                </a:solidFill>
                <a:latin typeface="Open Sans"/>
              </a:rPr>
              <a:t>Mon-Fri 10am-4pm </a:t>
            </a:r>
          </a:p>
          <a:p>
            <a:pPr algn="l" defTabSz="1828800" hangingPunct="1">
              <a:lnSpc>
                <a:spcPts val="5018"/>
              </a:lnSpc>
            </a:pPr>
            <a:r>
              <a:rPr lang="en-US" sz="5600" kern="1200" dirty="0">
                <a:solidFill>
                  <a:srgbClr val="FCCEBA"/>
                </a:solidFill>
                <a:latin typeface="Open Sans"/>
              </a:rPr>
              <a:t>westminstercab.org.uk</a:t>
            </a:r>
          </a:p>
        </p:txBody>
      </p:sp>
    </p:spTree>
    <p:extLst>
      <p:ext uri="{BB962C8B-B14F-4D97-AF65-F5344CB8AC3E}">
        <p14:creationId xmlns:p14="http://schemas.microsoft.com/office/powerpoint/2010/main" val="122529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F394-61CC-0B7D-2022-2799B968D2F3}"/>
              </a:ext>
            </a:extLst>
          </p:cNvPr>
          <p:cNvSpPr>
            <a:spLocks noGrp="1"/>
          </p:cNvSpPr>
          <p:nvPr>
            <p:ph type="title"/>
          </p:nvPr>
        </p:nvSpPr>
        <p:spPr/>
        <p:txBody>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Crisis Prevention Advice Project </a:t>
            </a:r>
          </a:p>
        </p:txBody>
      </p:sp>
      <p:sp>
        <p:nvSpPr>
          <p:cNvPr id="5" name="Rectangle 3">
            <a:extLst>
              <a:ext uri="{FF2B5EF4-FFF2-40B4-BE49-F238E27FC236}">
                <a16:creationId xmlns:a16="http://schemas.microsoft.com/office/drawing/2014/main" id="{18B43D16-9539-3EA5-E6B6-CEC060422421}"/>
              </a:ext>
            </a:extLst>
          </p:cNvPr>
          <p:cNvSpPr>
            <a:spLocks noChangeArrowheads="1"/>
          </p:cNvSpPr>
          <p:nvPr/>
        </p:nvSpPr>
        <p:spPr bwMode="auto">
          <a:xfrm>
            <a:off x="1676400" y="2448853"/>
            <a:ext cx="18326100" cy="1012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0" rIns="0" bIns="31740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828800"/>
            <a:r>
              <a:rPr lang="en-US" altLang="en-US" sz="28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With the cost of living rising, this project aims to help clients </a:t>
            </a:r>
            <a:r>
              <a:rPr lang="en-US" altLang="en-US" sz="2800" b="1" kern="1200" dirty="0" err="1">
                <a:solidFill>
                  <a:srgbClr val="FCCEBA"/>
                </a:solidFill>
                <a:latin typeface="Open Sans" panose="020B0606030504020204" pitchFamily="34" charset="0"/>
                <a:ea typeface="Open Sans" panose="020B0606030504020204" pitchFamily="34" charset="0"/>
                <a:cs typeface="Open Sans" panose="020B0606030504020204" pitchFamily="34" charset="0"/>
              </a:rPr>
              <a:t>maximise</a:t>
            </a:r>
            <a:r>
              <a:rPr lang="en-US" altLang="en-US" sz="28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 their income. If  they feel like they’re in crisis, or they might be in one soon, our adviser is here to help.</a:t>
            </a:r>
          </a:p>
          <a:p>
            <a:pPr algn="l" defTabSz="1828800"/>
            <a:endParaRPr lang="en-US" altLang="en-US" sz="28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algn="l" defTabSz="1828800"/>
            <a:r>
              <a:rPr lang="en-US" altLang="en-US" sz="28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Our adviser provides assistance in:</a:t>
            </a:r>
          </a:p>
          <a:p>
            <a:pPr algn="l" defTabSz="1828800">
              <a:buFontTx/>
              <a:buChar char="•"/>
            </a:pPr>
            <a:r>
              <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claiming benefits clients may not know they’re entitled to</a:t>
            </a:r>
          </a:p>
          <a:p>
            <a:pPr algn="l" defTabSz="1828800">
              <a:buFontTx/>
              <a:buChar char="•"/>
            </a:pPr>
            <a:r>
              <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housing related issues (eviction, arrears )</a:t>
            </a:r>
          </a:p>
          <a:p>
            <a:pPr algn="l" defTabSz="1828800">
              <a:buFontTx/>
              <a:buChar char="•"/>
            </a:pPr>
            <a:r>
              <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money saving tips</a:t>
            </a:r>
          </a:p>
          <a:p>
            <a:pPr algn="l" defTabSz="1828800">
              <a:buFontTx/>
              <a:buChar char="•"/>
            </a:pPr>
            <a:r>
              <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budget planning</a:t>
            </a:r>
          </a:p>
          <a:p>
            <a:pPr algn="l" defTabSz="1828800">
              <a:buFontTx/>
              <a:buChar char="•"/>
            </a:pPr>
            <a:r>
              <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priority and nonpriority debt</a:t>
            </a:r>
          </a:p>
          <a:p>
            <a:pPr algn="l" defTabSz="1828800">
              <a:buFontTx/>
              <a:buChar char="•"/>
            </a:pPr>
            <a:r>
              <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dealing with bailiffs</a:t>
            </a:r>
          </a:p>
          <a:p>
            <a:pPr algn="l" defTabSz="1828800">
              <a:buFontTx/>
              <a:buChar char="•"/>
            </a:pPr>
            <a:r>
              <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emergencies such as court action</a:t>
            </a:r>
          </a:p>
          <a:p>
            <a:pPr algn="l" defTabSz="1828800">
              <a:buFontTx/>
              <a:buChar char="•"/>
            </a:pPr>
            <a:r>
              <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your goals for dealing with debt</a:t>
            </a:r>
          </a:p>
          <a:p>
            <a:pPr algn="l" defTabSz="1828800">
              <a:buFontTx/>
              <a:buChar char="•"/>
            </a:pPr>
            <a:endPar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algn="l" defTabSz="1828800"/>
            <a:r>
              <a:rPr lang="en-GB"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Adviser available at several locations including:</a:t>
            </a:r>
          </a:p>
          <a:p>
            <a:pPr algn="l" defTabSz="1828800"/>
            <a:r>
              <a:rPr lang="en-GB"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WECH community centre</a:t>
            </a:r>
          </a:p>
          <a:p>
            <a:pPr algn="l" defTabSz="1828800"/>
            <a:r>
              <a:rPr lang="en-GB"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St Vincent’s family project </a:t>
            </a:r>
          </a:p>
          <a:p>
            <a:pPr algn="l" defTabSz="1828800"/>
            <a:r>
              <a:rPr lang="en-GB"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The Abbey Centre </a:t>
            </a:r>
          </a:p>
          <a:p>
            <a:pPr algn="l" defTabSz="1828800"/>
            <a:endParaRPr lang="en-GB"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algn="l" defTabSz="1828800"/>
            <a:r>
              <a:rPr lang="en-GB" sz="2800" b="1"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westminstercab.org.uk/advice/crisis-prevention-project</a:t>
            </a:r>
            <a:endParaRPr lang="en-GB"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algn="l" defTabSz="1828800">
              <a:buFontTx/>
              <a:buChar char="•"/>
            </a:pPr>
            <a:endPar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algn="l" defTabSz="1828800">
              <a:buFontTx/>
              <a:buChar char="•"/>
            </a:pPr>
            <a:endPar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algn="l" defTabSz="1828800"/>
            <a:endPar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a:hlinkClick r:id="rId2"/>
            <a:extLst>
              <a:ext uri="{FF2B5EF4-FFF2-40B4-BE49-F238E27FC236}">
                <a16:creationId xmlns:a16="http://schemas.microsoft.com/office/drawing/2014/main" id="{D11C3759-C870-A054-F749-7656CA8F9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88776" y="-4664075"/>
            <a:ext cx="4076700" cy="57150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9AA0B988-CE2C-6760-653A-2563B174E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4897" y="5448299"/>
            <a:ext cx="2819402" cy="2819402"/>
          </a:xfrm>
          <a:prstGeom prst="rect">
            <a:avLst/>
          </a:prstGeom>
        </p:spPr>
      </p:pic>
    </p:spTree>
    <p:extLst>
      <p:ext uri="{BB962C8B-B14F-4D97-AF65-F5344CB8AC3E}">
        <p14:creationId xmlns:p14="http://schemas.microsoft.com/office/powerpoint/2010/main" val="412876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F7B9E-37B7-0762-4707-C77404F62E36}"/>
              </a:ext>
            </a:extLst>
          </p:cNvPr>
          <p:cNvSpPr>
            <a:spLocks noGrp="1"/>
          </p:cNvSpPr>
          <p:nvPr>
            <p:ph type="title"/>
          </p:nvPr>
        </p:nvSpPr>
        <p:spPr/>
        <p:txBody>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Energy Advice Project </a:t>
            </a:r>
          </a:p>
        </p:txBody>
      </p:sp>
      <p:pic>
        <p:nvPicPr>
          <p:cNvPr id="2050" name="Picture 2">
            <a:extLst>
              <a:ext uri="{FF2B5EF4-FFF2-40B4-BE49-F238E27FC236}">
                <a16:creationId xmlns:a16="http://schemas.microsoft.com/office/drawing/2014/main" id="{369FE52B-06D3-A95A-1D5B-67C35E79A7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95576" y="9374188"/>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10;&#10;Description automatically generated">
            <a:extLst>
              <a:ext uri="{FF2B5EF4-FFF2-40B4-BE49-F238E27FC236}">
                <a16:creationId xmlns:a16="http://schemas.microsoft.com/office/drawing/2014/main" id="{F5743627-7E6D-031A-DDC3-AFA4B9E5D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24" y="10103307"/>
            <a:ext cx="7918720" cy="2877318"/>
          </a:xfrm>
          <a:prstGeom prst="rect">
            <a:avLst/>
          </a:prstGeom>
        </p:spPr>
      </p:pic>
      <p:sp>
        <p:nvSpPr>
          <p:cNvPr id="5" name="Rectangle 3">
            <a:extLst>
              <a:ext uri="{FF2B5EF4-FFF2-40B4-BE49-F238E27FC236}">
                <a16:creationId xmlns:a16="http://schemas.microsoft.com/office/drawing/2014/main" id="{AD30C316-F620-1599-5E91-B7EB3FC1C932}"/>
              </a:ext>
            </a:extLst>
          </p:cNvPr>
          <p:cNvSpPr>
            <a:spLocks noChangeArrowheads="1"/>
          </p:cNvSpPr>
          <p:nvPr/>
        </p:nvSpPr>
        <p:spPr bwMode="auto">
          <a:xfrm>
            <a:off x="1676400" y="2897627"/>
            <a:ext cx="18326100" cy="47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0" rIns="0" bIns="31740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828800"/>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Citizens Advice Westminster are now offering specialist energy advice to Westminster residents as part of the Big Energy Saving Network.</a:t>
            </a:r>
          </a:p>
          <a:p>
            <a:pPr algn="l" defTabSz="1828800"/>
            <a:endPar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a:p>
            <a:pPr algn="l" defTabSz="1828800"/>
            <a:r>
              <a:rPr lang="en-GB" sz="36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We offer energy saving workshops and one-to-one appointments, with our adviser also present at our certain advice shop locations. </a:t>
            </a:r>
          </a:p>
          <a:p>
            <a:pPr algn="l" defTabSz="1828800"/>
            <a:endParaRPr lang="en-GB" sz="28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l" defTabSz="1828800"/>
            <a:r>
              <a:rPr lang="en-GB"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t>westminstercab.org.uk/advice/lets-talk-money-project/energy-advice-project/</a:t>
            </a:r>
            <a:br>
              <a:rPr lang="en-GB"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rPr>
            </a:br>
            <a:endParaRPr lang="en-US" altLang="en-US" sz="2800" kern="1200" dirty="0">
              <a:solidFill>
                <a:srgbClr val="FCCEB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picture containing text, clipart, vector graphics, light&#10;&#10;Description automatically generated">
            <a:extLst>
              <a:ext uri="{FF2B5EF4-FFF2-40B4-BE49-F238E27FC236}">
                <a16:creationId xmlns:a16="http://schemas.microsoft.com/office/drawing/2014/main" id="{8BC02109-D6FC-C913-155E-BF8624EB6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1831" y="3078180"/>
            <a:ext cx="1895770" cy="3810000"/>
          </a:xfrm>
          <a:prstGeom prst="rect">
            <a:avLst/>
          </a:prstGeom>
        </p:spPr>
      </p:pic>
    </p:spTree>
    <p:extLst>
      <p:ext uri="{BB962C8B-B14F-4D97-AF65-F5344CB8AC3E}">
        <p14:creationId xmlns:p14="http://schemas.microsoft.com/office/powerpoint/2010/main" val="388051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260B-59AE-3B51-60C2-AF68C58FF856}"/>
              </a:ext>
            </a:extLst>
          </p:cNvPr>
          <p:cNvSpPr>
            <a:spLocks noGrp="1"/>
          </p:cNvSpPr>
          <p:nvPr>
            <p:ph type="title"/>
          </p:nvPr>
        </p:nvSpPr>
        <p:spPr/>
        <p:txBody>
          <a:bodyPr/>
          <a:lstStyle/>
          <a:p>
            <a:r>
              <a:rPr lang="en-GB" dirty="0">
                <a:solidFill>
                  <a:srgbClr val="FCCEBA"/>
                </a:solidFill>
                <a:latin typeface="Open Sans Extrabold" panose="020B0906030804020204" pitchFamily="34" charset="0"/>
                <a:ea typeface="Open Sans Extrabold" panose="020B0906030804020204" pitchFamily="34" charset="0"/>
                <a:cs typeface="Open Sans Extrabold" panose="020B0906030804020204" pitchFamily="34" charset="0"/>
              </a:rPr>
              <a:t>North Paddington Foodbank </a:t>
            </a:r>
          </a:p>
        </p:txBody>
      </p:sp>
      <p:sp>
        <p:nvSpPr>
          <p:cNvPr id="3" name="Content Placeholder 2">
            <a:extLst>
              <a:ext uri="{FF2B5EF4-FFF2-40B4-BE49-F238E27FC236}">
                <a16:creationId xmlns:a16="http://schemas.microsoft.com/office/drawing/2014/main" id="{3B6C8E8A-83A0-3C96-D2CC-7D2F925A46E2}"/>
              </a:ext>
            </a:extLst>
          </p:cNvPr>
          <p:cNvSpPr>
            <a:spLocks noGrp="1"/>
          </p:cNvSpPr>
          <p:nvPr>
            <p:ph idx="1"/>
          </p:nvPr>
        </p:nvSpPr>
        <p:spPr/>
        <p:txBody>
          <a:bodyPr/>
          <a:lstStyle/>
          <a:p>
            <a:pPr marL="0" indent="0">
              <a:buNone/>
            </a:pPr>
            <a:r>
              <a:rPr lang="en-GB" b="0" i="0" dirty="0">
                <a:solidFill>
                  <a:srgbClr val="FCCEBA"/>
                </a:solidFill>
                <a:effectLst/>
                <a:latin typeface="open_sans"/>
              </a:rPr>
              <a:t>Clients living in the North Westminster area (Harrow Road, Queens Park, Church St, Little Venice, Maida Vale and Lancaster Gate) that need money advice and help, can drop-in at the North Paddington Foodbank to see our adviser.</a:t>
            </a:r>
          </a:p>
          <a:p>
            <a:pPr marL="0" indent="0">
              <a:buNone/>
            </a:pPr>
            <a:endParaRPr lang="en-GB" dirty="0">
              <a:solidFill>
                <a:srgbClr val="FCCEBA"/>
              </a:solidFill>
              <a:latin typeface="open_sans"/>
            </a:endParaRPr>
          </a:p>
        </p:txBody>
      </p:sp>
      <p:pic>
        <p:nvPicPr>
          <p:cNvPr id="3076" name="Picture 4" descr="The North Paddington Food Bank">
            <a:extLst>
              <a:ext uri="{FF2B5EF4-FFF2-40B4-BE49-F238E27FC236}">
                <a16:creationId xmlns:a16="http://schemas.microsoft.com/office/drawing/2014/main" id="{DB88CCF8-D9D9-01F5-4DE8-2AA7FE36E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1" y="9201151"/>
            <a:ext cx="94297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429784AB-83F9-5915-405F-3C3636877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36" y="4058628"/>
            <a:ext cx="1291376" cy="18791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DD0D2D32-B3F1-366C-3347-FC4FD63FB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24" y="10103307"/>
            <a:ext cx="7918720" cy="2877318"/>
          </a:xfrm>
          <a:prstGeom prst="rect">
            <a:avLst/>
          </a:prstGeom>
        </p:spPr>
      </p:pic>
    </p:spTree>
    <p:extLst>
      <p:ext uri="{BB962C8B-B14F-4D97-AF65-F5344CB8AC3E}">
        <p14:creationId xmlns:p14="http://schemas.microsoft.com/office/powerpoint/2010/main" val="23516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hape, circle&#10;&#10;Description automatically generated">
            <a:extLst>
              <a:ext uri="{FF2B5EF4-FFF2-40B4-BE49-F238E27FC236}">
                <a16:creationId xmlns:a16="http://schemas.microsoft.com/office/drawing/2014/main" id="{24F9EE5D-A555-7B30-439C-62C399D820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24" t="41491" b="-1"/>
          <a:stretch/>
        </p:blipFill>
        <p:spPr>
          <a:xfrm>
            <a:off x="-1" y="0"/>
            <a:ext cx="15992670" cy="10274496"/>
          </a:xfrm>
        </p:spPr>
      </p:pic>
      <p:sp>
        <p:nvSpPr>
          <p:cNvPr id="2" name="Title 1">
            <a:extLst>
              <a:ext uri="{FF2B5EF4-FFF2-40B4-BE49-F238E27FC236}">
                <a16:creationId xmlns:a16="http://schemas.microsoft.com/office/drawing/2014/main" id="{C0805620-86DD-A1CF-3CCA-D86D738927BA}"/>
              </a:ext>
            </a:extLst>
          </p:cNvPr>
          <p:cNvSpPr>
            <a:spLocks noGrp="1"/>
          </p:cNvSpPr>
          <p:nvPr>
            <p:ph type="title"/>
          </p:nvPr>
        </p:nvSpPr>
        <p:spPr>
          <a:xfrm>
            <a:off x="1108229" y="1635775"/>
            <a:ext cx="13983810" cy="2651126"/>
          </a:xfrm>
        </p:spPr>
        <p:txBody>
          <a:bodyPr/>
          <a:lstStyle/>
          <a:p>
            <a:r>
              <a:rPr lang="en-GB" dirty="0">
                <a:solidFill>
                  <a:srgbClr val="006278"/>
                </a:solidFill>
                <a:latin typeface="Open Sans Extrabold" panose="020B0906030804020204" pitchFamily="34" charset="0"/>
                <a:ea typeface="Open Sans Extrabold" panose="020B0906030804020204" pitchFamily="34" charset="0"/>
                <a:cs typeface="Open Sans Extrabold" panose="020B0906030804020204" pitchFamily="34" charset="0"/>
              </a:rPr>
              <a:t>Thank you, questions?</a:t>
            </a:r>
          </a:p>
        </p:txBody>
      </p:sp>
      <p:grpSp>
        <p:nvGrpSpPr>
          <p:cNvPr id="20" name="Group 19">
            <a:extLst>
              <a:ext uri="{FF2B5EF4-FFF2-40B4-BE49-F238E27FC236}">
                <a16:creationId xmlns:a16="http://schemas.microsoft.com/office/drawing/2014/main" id="{82482FCE-3710-EDD5-723A-C6DC47D68BA2}"/>
              </a:ext>
            </a:extLst>
          </p:cNvPr>
          <p:cNvGrpSpPr/>
          <p:nvPr/>
        </p:nvGrpSpPr>
        <p:grpSpPr>
          <a:xfrm>
            <a:off x="17852387" y="1850359"/>
            <a:ext cx="7877798" cy="2436542"/>
            <a:chOff x="803125" y="4711575"/>
            <a:chExt cx="3938899" cy="1218271"/>
          </a:xfrm>
        </p:grpSpPr>
        <p:pic>
          <p:nvPicPr>
            <p:cNvPr id="13" name="Picture 14">
              <a:extLst>
                <a:ext uri="{FF2B5EF4-FFF2-40B4-BE49-F238E27FC236}">
                  <a16:creationId xmlns:a16="http://schemas.microsoft.com/office/drawing/2014/main" id="{F9041201-FC37-B41C-D7B4-2F4C76AF3007}"/>
                </a:ext>
              </a:extLst>
            </p:cNvPr>
            <p:cNvPicPr>
              <a:picLocks noChangeAspect="1"/>
            </p:cNvPicPr>
            <p:nvPr/>
          </p:nvPicPr>
          <p:blipFill>
            <a:blip r:embed="rId3"/>
            <a:srcRect/>
            <a:stretch>
              <a:fillRect/>
            </a:stretch>
          </p:blipFill>
          <p:spPr>
            <a:xfrm>
              <a:off x="803125" y="4711575"/>
              <a:ext cx="548141" cy="585586"/>
            </a:xfrm>
            <a:prstGeom prst="rect">
              <a:avLst/>
            </a:prstGeom>
          </p:spPr>
        </p:pic>
        <p:pic>
          <p:nvPicPr>
            <p:cNvPr id="14" name="Picture 15">
              <a:extLst>
                <a:ext uri="{FF2B5EF4-FFF2-40B4-BE49-F238E27FC236}">
                  <a16:creationId xmlns:a16="http://schemas.microsoft.com/office/drawing/2014/main" id="{39C88542-0BDF-3C29-7564-BF3070FF3001}"/>
                </a:ext>
              </a:extLst>
            </p:cNvPr>
            <p:cNvPicPr>
              <a:picLocks noChangeAspect="1"/>
            </p:cNvPicPr>
            <p:nvPr/>
          </p:nvPicPr>
          <p:blipFill>
            <a:blip r:embed="rId4"/>
            <a:srcRect/>
            <a:stretch>
              <a:fillRect/>
            </a:stretch>
          </p:blipFill>
          <p:spPr>
            <a:xfrm>
              <a:off x="803125" y="5373362"/>
              <a:ext cx="520899" cy="556484"/>
            </a:xfrm>
            <a:prstGeom prst="rect">
              <a:avLst/>
            </a:prstGeom>
          </p:spPr>
        </p:pic>
        <p:sp>
          <p:nvSpPr>
            <p:cNvPr id="15" name="TextBox 16">
              <a:extLst>
                <a:ext uri="{FF2B5EF4-FFF2-40B4-BE49-F238E27FC236}">
                  <a16:creationId xmlns:a16="http://schemas.microsoft.com/office/drawing/2014/main" id="{C8693CE9-26C1-B903-F484-4FA252370A48}"/>
                </a:ext>
              </a:extLst>
            </p:cNvPr>
            <p:cNvSpPr txBox="1"/>
            <p:nvPr/>
          </p:nvSpPr>
          <p:spPr>
            <a:xfrm>
              <a:off x="1420781" y="4895780"/>
              <a:ext cx="3321243" cy="203101"/>
            </a:xfrm>
            <a:prstGeom prst="rect">
              <a:avLst/>
            </a:prstGeom>
          </p:spPr>
          <p:txBody>
            <a:bodyPr wrap="square" lIns="0" tIns="0" rIns="0" bIns="0" rtlCol="0" anchor="t">
              <a:spAutoFit/>
            </a:bodyPr>
            <a:lstStyle/>
            <a:p>
              <a:pPr algn="l" defTabSz="1828800" hangingPunct="1">
                <a:lnSpc>
                  <a:spcPts val="3350"/>
                </a:lnSpc>
              </a:pPr>
              <a:r>
                <a:rPr lang="en-US" sz="2392" kern="1200" dirty="0">
                  <a:solidFill>
                    <a:srgbClr val="FCCEBA"/>
                  </a:solidFill>
                  <a:latin typeface="Open Sans"/>
                </a:rPr>
                <a:t>@westminstercab</a:t>
              </a:r>
            </a:p>
          </p:txBody>
        </p:sp>
        <p:sp>
          <p:nvSpPr>
            <p:cNvPr id="16" name="TextBox 17">
              <a:extLst>
                <a:ext uri="{FF2B5EF4-FFF2-40B4-BE49-F238E27FC236}">
                  <a16:creationId xmlns:a16="http://schemas.microsoft.com/office/drawing/2014/main" id="{4B556FB4-C04F-6FD2-8157-ED3BB4B088C3}"/>
                </a:ext>
              </a:extLst>
            </p:cNvPr>
            <p:cNvSpPr txBox="1"/>
            <p:nvPr/>
          </p:nvSpPr>
          <p:spPr>
            <a:xfrm>
              <a:off x="1420781" y="5543015"/>
              <a:ext cx="3321243" cy="203101"/>
            </a:xfrm>
            <a:prstGeom prst="rect">
              <a:avLst/>
            </a:prstGeom>
          </p:spPr>
          <p:txBody>
            <a:bodyPr wrap="square" lIns="0" tIns="0" rIns="0" bIns="0" rtlCol="0" anchor="t">
              <a:spAutoFit/>
            </a:bodyPr>
            <a:lstStyle/>
            <a:p>
              <a:pPr algn="l" defTabSz="1828800" hangingPunct="1">
                <a:lnSpc>
                  <a:spcPts val="3350"/>
                </a:lnSpc>
              </a:pPr>
              <a:r>
                <a:rPr lang="en-US" sz="2392" kern="1200">
                  <a:solidFill>
                    <a:srgbClr val="FCCEBA"/>
                  </a:solidFill>
                  <a:latin typeface="Open Sans"/>
                </a:rPr>
                <a:t>@westminstercab</a:t>
              </a:r>
            </a:p>
          </p:txBody>
        </p:sp>
      </p:grpSp>
      <p:pic>
        <p:nvPicPr>
          <p:cNvPr id="17" name="Picture 18">
            <a:extLst>
              <a:ext uri="{FF2B5EF4-FFF2-40B4-BE49-F238E27FC236}">
                <a16:creationId xmlns:a16="http://schemas.microsoft.com/office/drawing/2014/main" id="{1D4FF201-B973-3782-9412-3F19109250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425049" y="10274497"/>
            <a:ext cx="2841562" cy="2841562"/>
          </a:xfrm>
          <a:prstGeom prst="rect">
            <a:avLst/>
          </a:prstGeom>
        </p:spPr>
      </p:pic>
      <p:sp>
        <p:nvSpPr>
          <p:cNvPr id="18" name="TextBox 25">
            <a:extLst>
              <a:ext uri="{FF2B5EF4-FFF2-40B4-BE49-F238E27FC236}">
                <a16:creationId xmlns:a16="http://schemas.microsoft.com/office/drawing/2014/main" id="{93B28F2D-7F9D-7437-CFA0-69715250F679}"/>
              </a:ext>
            </a:extLst>
          </p:cNvPr>
          <p:cNvSpPr txBox="1"/>
          <p:nvPr/>
        </p:nvSpPr>
        <p:spPr>
          <a:xfrm>
            <a:off x="9332480" y="10958175"/>
            <a:ext cx="6660188" cy="2223686"/>
          </a:xfrm>
          <a:prstGeom prst="rect">
            <a:avLst/>
          </a:prstGeom>
        </p:spPr>
        <p:txBody>
          <a:bodyPr wrap="square" lIns="0" tIns="0" rIns="0" bIns="0" rtlCol="0" anchor="t">
            <a:spAutoFit/>
          </a:bodyPr>
          <a:lstStyle/>
          <a:p>
            <a:pPr defTabSz="1828800" hangingPunct="1">
              <a:lnSpc>
                <a:spcPts val="2520"/>
              </a:lnSpc>
              <a:spcBef>
                <a:spcPct val="0"/>
              </a:spcBef>
            </a:pPr>
            <a:r>
              <a:rPr lang="en-US" sz="1800" kern="1200" spc="-2" dirty="0">
                <a:solidFill>
                  <a:srgbClr val="FCCEBA"/>
                </a:solidFill>
                <a:latin typeface="Open Sans"/>
              </a:rPr>
              <a:t>Citizens Advice Westminster is the operating name of Westminster Citizens Advice Bureau Service</a:t>
            </a:r>
          </a:p>
          <a:p>
            <a:pPr defTabSz="1828800" hangingPunct="1">
              <a:lnSpc>
                <a:spcPts val="2520"/>
              </a:lnSpc>
              <a:spcBef>
                <a:spcPct val="0"/>
              </a:spcBef>
            </a:pPr>
            <a:r>
              <a:rPr lang="en-US" sz="1800" kern="1200" spc="-2" dirty="0">
                <a:solidFill>
                  <a:srgbClr val="FCCEBA"/>
                </a:solidFill>
                <a:latin typeface="Open Sans"/>
              </a:rPr>
              <a:t>Charity Registration Number: 1059419.</a:t>
            </a:r>
          </a:p>
          <a:p>
            <a:pPr defTabSz="1828800" hangingPunct="1">
              <a:lnSpc>
                <a:spcPts val="2520"/>
              </a:lnSpc>
              <a:spcBef>
                <a:spcPct val="0"/>
              </a:spcBef>
            </a:pPr>
            <a:r>
              <a:rPr lang="en-US" sz="1800" kern="1200" spc="-2" dirty="0">
                <a:solidFill>
                  <a:srgbClr val="FCCEBA"/>
                </a:solidFill>
                <a:latin typeface="Open Sans"/>
              </a:rPr>
              <a:t>Registered Office: The Stowe Centre, 258 Harrow Road, London W2 5ES</a:t>
            </a:r>
          </a:p>
          <a:p>
            <a:pPr defTabSz="1828800" hangingPunct="1">
              <a:lnSpc>
                <a:spcPts val="2520"/>
              </a:lnSpc>
              <a:spcBef>
                <a:spcPct val="0"/>
              </a:spcBef>
            </a:pPr>
            <a:r>
              <a:rPr lang="en-US" sz="1800" kern="1200" spc="-2" dirty="0" err="1">
                <a:solidFill>
                  <a:srgbClr val="FCCEBA"/>
                </a:solidFill>
                <a:latin typeface="Open Sans"/>
              </a:rPr>
              <a:t>Authorised</a:t>
            </a:r>
            <a:r>
              <a:rPr lang="en-US" sz="1800" kern="1200" spc="-2" dirty="0">
                <a:solidFill>
                  <a:srgbClr val="FCCEBA"/>
                </a:solidFill>
                <a:latin typeface="Open Sans"/>
              </a:rPr>
              <a:t> and regulated by the Financial Conduct Authority: FRN 617795</a:t>
            </a:r>
          </a:p>
        </p:txBody>
      </p:sp>
      <p:pic>
        <p:nvPicPr>
          <p:cNvPr id="21" name="Picture 20" descr="Graphical user interface&#10;&#10;Description automatically generated">
            <a:extLst>
              <a:ext uri="{FF2B5EF4-FFF2-40B4-BE49-F238E27FC236}">
                <a16:creationId xmlns:a16="http://schemas.microsoft.com/office/drawing/2014/main" id="{A4C24864-5E3E-01B7-768D-F93AB1C197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424" y="10103307"/>
            <a:ext cx="7918720" cy="2877318"/>
          </a:xfrm>
          <a:prstGeom prst="rect">
            <a:avLst/>
          </a:prstGeom>
        </p:spPr>
      </p:pic>
    </p:spTree>
    <p:extLst>
      <p:ext uri="{BB962C8B-B14F-4D97-AF65-F5344CB8AC3E}">
        <p14:creationId xmlns:p14="http://schemas.microsoft.com/office/powerpoint/2010/main" val="330169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6150-14D2-4E73-873D-24F26B01BFDF}"/>
              </a:ext>
            </a:extLst>
          </p:cNvPr>
          <p:cNvSpPr>
            <a:spLocks noGrp="1"/>
          </p:cNvSpPr>
          <p:nvPr>
            <p:ph type="ctrTitle"/>
          </p:nvPr>
        </p:nvSpPr>
        <p:spPr>
          <a:xfrm>
            <a:off x="4168252" y="3771944"/>
            <a:ext cx="16767577" cy="2940050"/>
          </a:xfrm>
        </p:spPr>
        <p:txBody>
          <a:bodyPr>
            <a:normAutofit/>
          </a:bodyPr>
          <a:lstStyle/>
          <a:p>
            <a:pPr algn="ctr"/>
            <a:r>
              <a:rPr lang="en-GB" sz="8572" dirty="0"/>
              <a:t>Update on Housing’s carbon reduction plans for Social Homes.</a:t>
            </a:r>
          </a:p>
        </p:txBody>
      </p:sp>
      <p:sp>
        <p:nvSpPr>
          <p:cNvPr id="3" name="Subtitle 2">
            <a:extLst>
              <a:ext uri="{FF2B5EF4-FFF2-40B4-BE49-F238E27FC236}">
                <a16:creationId xmlns:a16="http://schemas.microsoft.com/office/drawing/2014/main" id="{B20769BE-38B1-4442-9790-97A33474EF44}"/>
              </a:ext>
            </a:extLst>
          </p:cNvPr>
          <p:cNvSpPr>
            <a:spLocks noGrp="1"/>
          </p:cNvSpPr>
          <p:nvPr>
            <p:ph type="subTitle" idx="1"/>
          </p:nvPr>
        </p:nvSpPr>
        <p:spPr/>
        <p:txBody>
          <a:bodyPr/>
          <a:lstStyle/>
          <a:p>
            <a:r>
              <a:rPr lang="en-GB" dirty="0"/>
              <a:t>Anthony Jones</a:t>
            </a:r>
          </a:p>
          <a:p>
            <a:r>
              <a:rPr lang="en-GB" dirty="0"/>
              <a:t>Head of Sustainability for Housing</a:t>
            </a:r>
          </a:p>
        </p:txBody>
      </p:sp>
    </p:spTree>
    <p:extLst>
      <p:ext uri="{BB962C8B-B14F-4D97-AF65-F5344CB8AC3E}">
        <p14:creationId xmlns:p14="http://schemas.microsoft.com/office/powerpoint/2010/main" val="4103415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Presentation Subtitle"/>
          <p:cNvSpPr txBox="1">
            <a:spLocks noGrp="1"/>
          </p:cNvSpPr>
          <p:nvPr>
            <p:ph type="subTitle" sz="quarter" idx="1"/>
          </p:nvPr>
        </p:nvSpPr>
        <p:spPr>
          <a:xfrm>
            <a:off x="1201342" y="5918251"/>
            <a:ext cx="21971001" cy="2888226"/>
          </a:xfrm>
          <a:prstGeom prst="rect">
            <a:avLst/>
          </a:prstGeom>
        </p:spPr>
        <p:txBody>
          <a:bodyPr/>
          <a:lstStyle/>
          <a:p>
            <a:pPr>
              <a:defRPr>
                <a:solidFill>
                  <a:srgbClr val="000000"/>
                </a:solidFill>
              </a:defRPr>
            </a:pPr>
            <a:r>
              <a:rPr lang="en-GB" dirty="0"/>
              <a:t>Pauline Moran</a:t>
            </a:r>
          </a:p>
          <a:p>
            <a:pPr>
              <a:defRPr>
                <a:solidFill>
                  <a:srgbClr val="000000"/>
                </a:solidFill>
              </a:defRPr>
            </a:pPr>
            <a:r>
              <a:rPr lang="en-GB" dirty="0"/>
              <a:t>Resident of Lupus Street </a:t>
            </a:r>
          </a:p>
        </p:txBody>
      </p:sp>
      <p:sp>
        <p:nvSpPr>
          <p:cNvPr id="155" name="Presentation Title"/>
          <p:cNvSpPr txBox="1">
            <a:spLocks noGrp="1"/>
          </p:cNvSpPr>
          <p:nvPr>
            <p:ph type="ctrTitle"/>
          </p:nvPr>
        </p:nvSpPr>
        <p:spPr>
          <a:xfrm>
            <a:off x="293267" y="2703994"/>
            <a:ext cx="21971004" cy="3051337"/>
          </a:xfrm>
          <a:prstGeom prst="rect">
            <a:avLst/>
          </a:prstGeom>
        </p:spPr>
        <p:txBody>
          <a:bodyPr>
            <a:normAutofit/>
          </a:bodyPr>
          <a:lstStyle>
            <a:lvl1pPr>
              <a:defRPr>
                <a:solidFill>
                  <a:schemeClr val="accent6">
                    <a:satOff val="-16844"/>
                    <a:lumOff val="-30747"/>
                  </a:schemeClr>
                </a:solidFill>
              </a:defRPr>
            </a:lvl1pPr>
          </a:lstStyle>
          <a:p>
            <a:pPr algn="ctr"/>
            <a:r>
              <a:rPr lang="en-GB" sz="15000" dirty="0"/>
              <a:t>Residents Voice</a:t>
            </a:r>
          </a:p>
        </p:txBody>
      </p:sp>
      <p:sp>
        <p:nvSpPr>
          <p:cNvPr id="3" name="Text Placeholder 2">
            <a:extLst>
              <a:ext uri="{FF2B5EF4-FFF2-40B4-BE49-F238E27FC236}">
                <a16:creationId xmlns:a16="http://schemas.microsoft.com/office/drawing/2014/main" id="{236B0AB4-73C8-F954-2BC3-7CE4B31B5FA5}"/>
              </a:ext>
            </a:extLst>
          </p:cNvPr>
          <p:cNvSpPr>
            <a:spLocks noGrp="1"/>
          </p:cNvSpPr>
          <p:nvPr>
            <p:ph type="body" sz="quarter" idx="21"/>
          </p:nvPr>
        </p:nvSpPr>
        <p:spPr/>
        <p:txBody>
          <a:bodyPr>
            <a:normAutofit lnSpcReduction="10000"/>
          </a:bodyPr>
          <a:lstStyle/>
          <a:p>
            <a:endParaRPr lang="en-GB"/>
          </a:p>
        </p:txBody>
      </p:sp>
    </p:spTree>
    <p:extLst>
      <p:ext uri="{BB962C8B-B14F-4D97-AF65-F5344CB8AC3E}">
        <p14:creationId xmlns:p14="http://schemas.microsoft.com/office/powerpoint/2010/main" val="215633561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Presentation Subtitle"/>
          <p:cNvSpPr txBox="1">
            <a:spLocks noGrp="1"/>
          </p:cNvSpPr>
          <p:nvPr>
            <p:ph type="subTitle" sz="quarter" idx="1"/>
          </p:nvPr>
        </p:nvSpPr>
        <p:spPr>
          <a:xfrm>
            <a:off x="1201342" y="5918251"/>
            <a:ext cx="21971001" cy="2888226"/>
          </a:xfrm>
          <a:prstGeom prst="rect">
            <a:avLst/>
          </a:prstGeom>
        </p:spPr>
        <p:txBody>
          <a:bodyPr/>
          <a:lstStyle/>
          <a:p>
            <a:pPr algn="ctr">
              <a:defRPr>
                <a:solidFill>
                  <a:srgbClr val="000000"/>
                </a:solidFill>
              </a:defRPr>
            </a:pPr>
            <a:r>
              <a:rPr lang="en-GB" dirty="0"/>
              <a:t>We will be back at </a:t>
            </a:r>
            <a:r>
              <a:rPr lang="en-GB" dirty="0" err="1"/>
              <a:t>13:15pm</a:t>
            </a:r>
            <a:endParaRPr lang="en-GB" dirty="0"/>
          </a:p>
        </p:txBody>
      </p:sp>
      <p:sp>
        <p:nvSpPr>
          <p:cNvPr id="155" name="Presentation Title"/>
          <p:cNvSpPr txBox="1">
            <a:spLocks noGrp="1"/>
          </p:cNvSpPr>
          <p:nvPr>
            <p:ph type="ctrTitle"/>
          </p:nvPr>
        </p:nvSpPr>
        <p:spPr>
          <a:xfrm>
            <a:off x="293267" y="2703994"/>
            <a:ext cx="21971004" cy="3051337"/>
          </a:xfrm>
          <a:prstGeom prst="rect">
            <a:avLst/>
          </a:prstGeom>
        </p:spPr>
        <p:txBody>
          <a:bodyPr>
            <a:normAutofit/>
          </a:bodyPr>
          <a:lstStyle>
            <a:lvl1pPr>
              <a:defRPr>
                <a:solidFill>
                  <a:schemeClr val="accent6">
                    <a:satOff val="-16844"/>
                    <a:lumOff val="-30747"/>
                  </a:schemeClr>
                </a:solidFill>
              </a:defRPr>
            </a:lvl1pPr>
          </a:lstStyle>
          <a:p>
            <a:pPr algn="ctr"/>
            <a:r>
              <a:rPr lang="en-GB" sz="15000" dirty="0"/>
              <a:t>15 minute break</a:t>
            </a:r>
          </a:p>
        </p:txBody>
      </p:sp>
      <p:sp>
        <p:nvSpPr>
          <p:cNvPr id="3" name="Text Placeholder 2">
            <a:extLst>
              <a:ext uri="{FF2B5EF4-FFF2-40B4-BE49-F238E27FC236}">
                <a16:creationId xmlns:a16="http://schemas.microsoft.com/office/drawing/2014/main" id="{236B0AB4-73C8-F954-2BC3-7CE4B31B5FA5}"/>
              </a:ext>
            </a:extLst>
          </p:cNvPr>
          <p:cNvSpPr>
            <a:spLocks noGrp="1"/>
          </p:cNvSpPr>
          <p:nvPr>
            <p:ph type="body" sz="quarter" idx="21"/>
          </p:nvPr>
        </p:nvSpPr>
        <p:spPr/>
        <p:txBody>
          <a:bodyPr>
            <a:normAutofit lnSpcReduction="10000"/>
          </a:bodyPr>
          <a:lstStyle/>
          <a:p>
            <a:endParaRPr lang="en-GB"/>
          </a:p>
        </p:txBody>
      </p:sp>
    </p:spTree>
    <p:extLst>
      <p:ext uri="{BB962C8B-B14F-4D97-AF65-F5344CB8AC3E}">
        <p14:creationId xmlns:p14="http://schemas.microsoft.com/office/powerpoint/2010/main" val="90934895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5E7073-082E-12CE-1321-BE3EDA0BF959}"/>
              </a:ext>
            </a:extLst>
          </p:cNvPr>
          <p:cNvSpPr txBox="1"/>
          <p:nvPr/>
        </p:nvSpPr>
        <p:spPr>
          <a:xfrm>
            <a:off x="1055077" y="7810847"/>
            <a:ext cx="14138031" cy="5180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8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Cost of living / energy costs</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6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Paul Halpin</a:t>
            </a: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Head of Leasehold, Income and Resident Engagement</a:t>
            </a: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4"/>
              </a:rPr>
              <a:t>phalpin@westminster.gov.uk</a:t>
            </a:r>
            <a:endParaRPr kumimoji="0" lang="en-GB" sz="4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12</a:t>
            </a:r>
            <a:r>
              <a:rPr kumimoji="0" lang="en-GB" sz="4400" b="0" i="0" u="none" strike="noStrike" kern="0" cap="none" spc="0" normalizeH="0" baseline="30000" noProof="0" dirty="0">
                <a:ln>
                  <a:noFill/>
                </a:ln>
                <a:solidFill>
                  <a:srgbClr val="002060"/>
                </a:solidFill>
                <a:effectLst/>
                <a:uLnTx/>
                <a:uFillTx/>
                <a:latin typeface="Arial" panose="020B0604020202020204" pitchFamily="34" charset="0"/>
                <a:cs typeface="Arial" panose="020B0604020202020204" pitchFamily="34" charset="0"/>
                <a:sym typeface="Helvetica Neue"/>
              </a:rPr>
              <a:t>th</a:t>
            </a:r>
            <a:r>
              <a:rPr kumimoji="0" lang="en-GB" sz="4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 November 2022</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C1C09-B271-0E9A-0A35-B62B3D61CB45}"/>
              </a:ext>
            </a:extLst>
          </p:cNvPr>
          <p:cNvSpPr txBox="1"/>
          <p:nvPr/>
        </p:nvSpPr>
        <p:spPr>
          <a:xfrm>
            <a:off x="2813538" y="2621346"/>
            <a:ext cx="19870616"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8800" b="1" i="0" u="none" strike="noStrike" kern="0" cap="none" spc="0" normalizeH="0" baseline="0" noProof="0" dirty="0">
                <a:ln>
                  <a:noFill/>
                </a:ln>
                <a:solidFill>
                  <a:srgbClr val="0B2265"/>
                </a:solidFill>
                <a:effectLst/>
                <a:uLnTx/>
                <a:uFillTx/>
                <a:latin typeface="Arial" panose="020B0604020202020204" pitchFamily="34" charset="0"/>
                <a:cs typeface="Arial" panose="020B0604020202020204" pitchFamily="34" charset="0"/>
                <a:sym typeface="Helvetica Neue"/>
              </a:rPr>
              <a:t>Cost of living support hub</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4000" b="1" i="0" u="none" strike="noStrike" kern="0" cap="none" spc="0" normalizeH="0" baseline="0" noProof="0" dirty="0">
              <a:ln>
                <a:noFill/>
              </a:ln>
              <a:solidFill>
                <a:srgbClr val="0B2265"/>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sym typeface="Helvetica Neue"/>
                <a:hlinkClick r:id="rId3"/>
              </a:rPr>
              <a:t>https://www.westminster.gov.uk/cost-of-living-support</a:t>
            </a:r>
            <a:endParaRPr kumimoji="0" lang="en-GB" sz="40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E92D8F43-C3E1-1C9E-7CE7-D4BDDBE13962}"/>
              </a:ext>
            </a:extLst>
          </p:cNvPr>
          <p:cNvSpPr txBox="1"/>
          <p:nvPr/>
        </p:nvSpPr>
        <p:spPr>
          <a:xfrm>
            <a:off x="2813538" y="5988562"/>
            <a:ext cx="19870616" cy="6258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Our approach to tackling the rising cost of living is based on three pillars:</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Targeting an initial £8m package of support to help households in Westminster that are struggling with the rising cost of living.</a:t>
            </a: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Working with our partners to ensure that we coordinate and maximise our impact.</a:t>
            </a: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Making sure our residents have the information they need to access all the support that is on offer to them.</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C1C09-B271-0E9A-0A35-B62B3D61CB45}"/>
              </a:ext>
            </a:extLst>
          </p:cNvPr>
          <p:cNvSpPr txBox="1"/>
          <p:nvPr/>
        </p:nvSpPr>
        <p:spPr>
          <a:xfrm>
            <a:off x="2813538" y="3236899"/>
            <a:ext cx="19870616"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8800" b="1" i="0" u="none" strike="noStrike" kern="0" cap="none" spc="0" normalizeH="0" baseline="0" noProof="0" dirty="0">
                <a:ln>
                  <a:noFill/>
                </a:ln>
                <a:solidFill>
                  <a:srgbClr val="0B2265"/>
                </a:solidFill>
                <a:effectLst/>
                <a:uLnTx/>
                <a:uFillTx/>
                <a:latin typeface="Arial" panose="020B0604020202020204" pitchFamily="34" charset="0"/>
                <a:cs typeface="Arial" panose="020B0604020202020204" pitchFamily="34" charset="0"/>
                <a:sym typeface="Helvetica Neue"/>
              </a:rPr>
              <a:t>Cost of living support hub</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E92D8F43-C3E1-1C9E-7CE7-D4BDDBE13962}"/>
              </a:ext>
            </a:extLst>
          </p:cNvPr>
          <p:cNvSpPr txBox="1"/>
          <p:nvPr/>
        </p:nvSpPr>
        <p:spPr>
          <a:xfrm>
            <a:off x="2813538" y="3711017"/>
            <a:ext cx="17162585" cy="10813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To fulfil this, we are carrying out an eight-point plan and taking action across these key areas to support residents with the cost of living crisis: </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1. We’re targeting an initial £8m package of support to help Westminster households that are struggling with rising costs </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2. We are helping our residents find ways to manage their bills </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3. We are providing ways for residents to switch to lower energy taris and keep food on the table </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4. We are exploring energy efficient homes for our residents, which encourage greener lifestyles and lower their bills </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5. We are making sure everyone gets the benefits they are entitled to receive </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6. We are helping residents understand their financial situation and cope with the pressures of being in debt </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7. We are supporting the most vulnerable members of our society cope with changing situations </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8. We are maximising the impact we’re having by coordinating our efforts with our partners</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56779025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C1C09-B271-0E9A-0A35-B62B3D61CB45}"/>
              </a:ext>
            </a:extLst>
          </p:cNvPr>
          <p:cNvSpPr txBox="1"/>
          <p:nvPr/>
        </p:nvSpPr>
        <p:spPr>
          <a:xfrm>
            <a:off x="2813538" y="3236899"/>
            <a:ext cx="19870616"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8800" b="1" i="0" u="none" strike="noStrike" kern="0" cap="none" spc="0" normalizeH="0" baseline="0" noProof="0" dirty="0">
                <a:ln>
                  <a:noFill/>
                </a:ln>
                <a:solidFill>
                  <a:srgbClr val="0B2265"/>
                </a:solidFill>
                <a:effectLst/>
                <a:uLnTx/>
                <a:uFillTx/>
                <a:latin typeface="Arial" panose="020B0604020202020204" pitchFamily="34" charset="0"/>
                <a:cs typeface="Arial" panose="020B0604020202020204" pitchFamily="34" charset="0"/>
                <a:sym typeface="Helvetica Neue"/>
              </a:rPr>
              <a:t>Cost of living support hub</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E92D8F43-C3E1-1C9E-7CE7-D4BDDBE13962}"/>
              </a:ext>
            </a:extLst>
          </p:cNvPr>
          <p:cNvSpPr txBox="1"/>
          <p:nvPr/>
        </p:nvSpPr>
        <p:spPr>
          <a:xfrm>
            <a:off x="2813538" y="4203464"/>
            <a:ext cx="17623302" cy="9828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Energy costs - </a:t>
            </a: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4"/>
              </a:rPr>
              <a:t>https://www.westminster.gov.uk/cost-of-living-support#energy</a:t>
            </a: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Financial help - </a:t>
            </a: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5"/>
              </a:rPr>
              <a:t>https://www.westminster.gov.uk/cost-of-living-support#finances</a:t>
            </a: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Food support services - </a:t>
            </a: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6"/>
              </a:rPr>
              <a:t>https://www.westminster.gov.uk/cost-of-living-support#food</a:t>
            </a: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Coping with debt - </a:t>
            </a: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7"/>
              </a:rPr>
              <a:t>https://www.westminster.gov.uk/cost-of-living-support#debt</a:t>
            </a: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Finding a career - </a:t>
            </a: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8"/>
              </a:rPr>
              <a:t>https://www.westminster.gov.uk/cost-of-living-support#career</a:t>
            </a: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Mental health support - </a:t>
            </a: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9"/>
              </a:rPr>
              <a:t>https://www.westminster.gov.uk/cost-of-living-support#mental-health</a:t>
            </a: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Support for organisations - </a:t>
            </a: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10"/>
              </a:rPr>
              <a:t>https://www.westminster.gov.uk/cost-of-living-support#organisations</a:t>
            </a: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300260745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C1C09-B271-0E9A-0A35-B62B3D61CB45}"/>
              </a:ext>
            </a:extLst>
          </p:cNvPr>
          <p:cNvSpPr txBox="1"/>
          <p:nvPr/>
        </p:nvSpPr>
        <p:spPr>
          <a:xfrm>
            <a:off x="2813538" y="3236899"/>
            <a:ext cx="19870616"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8800" b="1" i="0" u="none" strike="noStrike" kern="0" cap="none" spc="0" normalizeH="0" baseline="0" noProof="0" dirty="0">
                <a:ln>
                  <a:noFill/>
                </a:ln>
                <a:solidFill>
                  <a:srgbClr val="0B2265"/>
                </a:solidFill>
                <a:effectLst/>
                <a:uLnTx/>
                <a:uFillTx/>
                <a:latin typeface="Arial" panose="020B0604020202020204" pitchFamily="34" charset="0"/>
                <a:cs typeface="Arial" panose="020B0604020202020204" pitchFamily="34" charset="0"/>
                <a:sym typeface="Helvetica Neue"/>
              </a:rPr>
              <a:t>Service Charge Assistance</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E92D8F43-C3E1-1C9E-7CE7-D4BDDBE13962}"/>
              </a:ext>
            </a:extLst>
          </p:cNvPr>
          <p:cNvSpPr txBox="1"/>
          <p:nvPr/>
        </p:nvSpPr>
        <p:spPr>
          <a:xfrm>
            <a:off x="2880360" y="4757472"/>
            <a:ext cx="17095763" cy="87203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Please speak to us – we are here to help</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Payment plans for day to day service charge</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Westminster’s major works payment plans</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Hardship fund</a:t>
            </a: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4"/>
              </a:rPr>
              <a:t>www.westminster.gov.uk/housing/leaseholders/service-charges/paying-your-service-charge-video</a:t>
            </a: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5"/>
              </a:rPr>
              <a:t>www.westminster.gov.uk/housing/leaseholders/service-charges/service-charge-support</a:t>
            </a: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6"/>
              </a:rPr>
              <a:t>www.westminster.gov.uk/housing/leaseholders/service-charges/about-your-service-charge</a:t>
            </a: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311287663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C1C09-B271-0E9A-0A35-B62B3D61CB45}"/>
              </a:ext>
            </a:extLst>
          </p:cNvPr>
          <p:cNvSpPr txBox="1"/>
          <p:nvPr/>
        </p:nvSpPr>
        <p:spPr>
          <a:xfrm>
            <a:off x="2813538" y="3236899"/>
            <a:ext cx="19870616"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8800" b="1" i="0" u="none" strike="noStrike" kern="0" cap="none" spc="0" normalizeH="0" baseline="0" noProof="0" dirty="0">
                <a:ln>
                  <a:noFill/>
                </a:ln>
                <a:solidFill>
                  <a:srgbClr val="0B2265"/>
                </a:solidFill>
                <a:effectLst/>
                <a:uLnTx/>
                <a:uFillTx/>
                <a:latin typeface="Arial" panose="020B0604020202020204" pitchFamily="34" charset="0"/>
                <a:cs typeface="Arial" panose="020B0604020202020204" pitchFamily="34" charset="0"/>
                <a:sym typeface="Helvetica Neue"/>
              </a:rPr>
              <a:t>Service Charge Assistance</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E92D8F43-C3E1-1C9E-7CE7-D4BDDBE13962}"/>
              </a:ext>
            </a:extLst>
          </p:cNvPr>
          <p:cNvSpPr txBox="1"/>
          <p:nvPr/>
        </p:nvSpPr>
        <p:spPr>
          <a:xfrm>
            <a:off x="2880360" y="5188354"/>
            <a:ext cx="19316700" cy="78585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 Tel: 0800 358 3783 (if calling from abroad please dial +44207245 2990) </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 Email: housing.enquiries@westminster.gov.uk </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 Visit us or by Post: Leasehold Operations, 137 Lupus Street, London, SW1V 3HE</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  </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 Book a 20 minute online appointment </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D5366"/>
              </a:solidFill>
              <a:effectLst/>
              <a:uLnTx/>
              <a:uFillTx/>
              <a:latin typeface="source sans pro" panose="020B0503030403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  Every Monday, Tuesday, Thursday and Friday 9am to 5pm - Every Wednesday 9am to 8pm </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B0F0"/>
                </a:solidFill>
                <a:effectLst/>
                <a:uLnTx/>
                <a:uFillTx/>
                <a:latin typeface="Arial" panose="020B0604020202020204" pitchFamily="34" charset="0"/>
                <a:cs typeface="Arial" panose="020B0604020202020204" pitchFamily="34" charset="0"/>
                <a:sym typeface="Helvetica Neue"/>
              </a:rPr>
              <a:t> </a:t>
            </a:r>
            <a:r>
              <a:rPr kumimoji="0" lang="en-GB" sz="3200" b="0" i="0" u="sng" strike="noStrike" kern="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sym typeface="Helvetica Neue"/>
                <a:hlinkClick r:id="rId4"/>
              </a:rPr>
              <a:t>www.westminster.gov.uk/housing/leaseholderbooking</a:t>
            </a:r>
            <a:endParaRPr kumimoji="0" lang="en-GB" sz="3200" b="0" i="0" u="none" strike="noStrike" kern="0" cap="none" spc="0" normalizeH="0" baseline="0" noProof="0" dirty="0">
              <a:ln>
                <a:noFill/>
              </a:ln>
              <a:solidFill>
                <a:srgbClr val="5E5E5E"/>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00B0F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390880582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C1C09-B271-0E9A-0A35-B62B3D61CB45}"/>
              </a:ext>
            </a:extLst>
          </p:cNvPr>
          <p:cNvSpPr txBox="1"/>
          <p:nvPr/>
        </p:nvSpPr>
        <p:spPr>
          <a:xfrm>
            <a:off x="2813538" y="3236899"/>
            <a:ext cx="19870616"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8800" b="1" i="0" u="none" strike="noStrike" kern="0" cap="none" spc="0" normalizeH="0" baseline="0" noProof="0" dirty="0">
                <a:ln>
                  <a:noFill/>
                </a:ln>
                <a:solidFill>
                  <a:srgbClr val="0B2265"/>
                </a:solidFill>
                <a:effectLst/>
                <a:uLnTx/>
                <a:uFillTx/>
                <a:latin typeface="Arial" panose="020B0604020202020204" pitchFamily="34" charset="0"/>
                <a:cs typeface="Arial" panose="020B0604020202020204" pitchFamily="34" charset="0"/>
                <a:sym typeface="Helvetica Neue"/>
              </a:rPr>
              <a:t>Rising energy costs</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E92D8F43-C3E1-1C9E-7CE7-D4BDDBE13962}"/>
              </a:ext>
            </a:extLst>
          </p:cNvPr>
          <p:cNvSpPr txBox="1"/>
          <p:nvPr/>
        </p:nvSpPr>
        <p:spPr>
          <a:xfrm>
            <a:off x="2880360" y="5249911"/>
            <a:ext cx="19316700" cy="77354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PDHU and future energy costs</a:t>
            </a: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Heating and Hot water charges are billed 1 year in arrears</a:t>
            </a: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Westminster City Council can achieve economies of scale by bulk buying</a:t>
            </a: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In late 2021 we agreed a rate of 6.2p kWh for gas consumption for a fixed period April 22 – March 23</a:t>
            </a: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This new charge will be reflected in your charges in March 2023</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The current mid point market capped rate is 10.33p per kWh</a:t>
            </a:r>
            <a:endParaRPr kumimoji="0" lang="en-GB" sz="4000" b="0" i="0" u="none" strike="noStrike" kern="0" cap="none" spc="0" normalizeH="0" baseline="0" noProof="0" dirty="0">
              <a:ln>
                <a:noFill/>
              </a:ln>
              <a:solidFill>
                <a:srgbClr val="00B0F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173869197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C1C09-B271-0E9A-0A35-B62B3D61CB45}"/>
              </a:ext>
            </a:extLst>
          </p:cNvPr>
          <p:cNvSpPr txBox="1"/>
          <p:nvPr/>
        </p:nvSpPr>
        <p:spPr>
          <a:xfrm>
            <a:off x="2603402" y="3465498"/>
            <a:ext cx="19870616"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8800" b="1" i="0" u="none" strike="noStrike" kern="0" cap="none" spc="0" normalizeH="0" baseline="0" noProof="0" dirty="0">
                <a:ln>
                  <a:noFill/>
                </a:ln>
                <a:solidFill>
                  <a:srgbClr val="0B2265"/>
                </a:solidFill>
                <a:effectLst/>
                <a:uLnTx/>
                <a:uFillTx/>
                <a:latin typeface="Arial" panose="020B0604020202020204" pitchFamily="34" charset="0"/>
                <a:cs typeface="Arial" panose="020B0604020202020204" pitchFamily="34" charset="0"/>
                <a:sym typeface="Helvetica Neue"/>
                <a:hlinkClick r:id="rId4">
                  <a:extLst>
                    <a:ext uri="{A12FA001-AC4F-418D-AE19-62706E023703}">
                      <ahyp:hlinkClr xmlns:ahyp="http://schemas.microsoft.com/office/drawing/2018/hyperlinkcolor" val="tx"/>
                    </a:ext>
                  </a:extLst>
                </a:hlinkClick>
              </a:rPr>
              <a:t>helpforhouseholds.campaign.gov.uk</a:t>
            </a:r>
            <a:endParaRPr kumimoji="0" lang="en-GB" sz="8800" b="1" i="0" u="none" strike="noStrike" kern="0" cap="none" spc="0" normalizeH="0" baseline="0" noProof="0" dirty="0">
              <a:ln>
                <a:noFill/>
              </a:ln>
              <a:solidFill>
                <a:srgbClr val="0B2265"/>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E92D8F43-C3E1-1C9E-7CE7-D4BDDBE13962}"/>
              </a:ext>
            </a:extLst>
          </p:cNvPr>
          <p:cNvSpPr txBox="1"/>
          <p:nvPr/>
        </p:nvSpPr>
        <p:spPr>
          <a:xfrm>
            <a:off x="2880360" y="3957252"/>
            <a:ext cx="19316700" cy="10320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Support with household costs</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Help with energy bills</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Help with childcare costs</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Income support</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Help with transport costs</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57200" marR="0" lvl="0" indent="-4572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Help finding work</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00B0F0"/>
              </a:solidFill>
              <a:effectLst/>
              <a:uLnTx/>
              <a:uFillTx/>
              <a:latin typeface="Arial" panose="020B0604020202020204" pitchFamily="34" charset="0"/>
              <a:cs typeface="Arial" panose="020B060402020202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30269183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327675D5-84ED-406A-933F-5352698FB62B}"/>
              </a:ext>
            </a:extLst>
          </p:cNvPr>
          <p:cNvSpPr txBox="1"/>
          <p:nvPr/>
        </p:nvSpPr>
        <p:spPr>
          <a:xfrm>
            <a:off x="4271120" y="1698789"/>
            <a:ext cx="15738891" cy="971676"/>
          </a:xfrm>
          <a:prstGeom prst="rect">
            <a:avLst/>
          </a:prstGeom>
          <a:noFill/>
        </p:spPr>
        <p:txBody>
          <a:bodyPr wrap="square" rtlCol="0">
            <a:spAutoFit/>
          </a:bodyPr>
          <a:lstStyle/>
          <a:p>
            <a:pPr defTabSz="1828617" hangingPunct="1">
              <a:defRPr/>
            </a:pPr>
            <a:r>
              <a:rPr lang="en-GB" sz="5714" b="1" kern="1200" dirty="0">
                <a:solidFill>
                  <a:prstClr val="black"/>
                </a:solidFill>
                <a:latin typeface="Calibri"/>
              </a:rPr>
              <a:t>A Pan-London borough supported Action plan</a:t>
            </a:r>
          </a:p>
        </p:txBody>
      </p:sp>
      <p:sp>
        <p:nvSpPr>
          <p:cNvPr id="25" name="Rectangle: Rounded Corners 24">
            <a:extLst>
              <a:ext uri="{FF2B5EF4-FFF2-40B4-BE49-F238E27FC236}">
                <a16:creationId xmlns:a16="http://schemas.microsoft.com/office/drawing/2014/main" id="{E001B100-59FB-4646-B8A2-FD9DAC28F88C}"/>
              </a:ext>
            </a:extLst>
          </p:cNvPr>
          <p:cNvSpPr/>
          <p:nvPr/>
        </p:nvSpPr>
        <p:spPr>
          <a:xfrm>
            <a:off x="4013949" y="2774157"/>
            <a:ext cx="16356103" cy="94531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617" hangingPunct="1">
              <a:defRPr/>
            </a:pPr>
            <a:endParaRPr lang="en-GB" sz="4000" kern="1200" dirty="0">
              <a:solidFill>
                <a:prstClr val="black"/>
              </a:solidFill>
              <a:latin typeface="Calibri"/>
            </a:endParaRPr>
          </a:p>
        </p:txBody>
      </p:sp>
      <p:sp>
        <p:nvSpPr>
          <p:cNvPr id="6" name="TextBox 5">
            <a:extLst>
              <a:ext uri="{FF2B5EF4-FFF2-40B4-BE49-F238E27FC236}">
                <a16:creationId xmlns:a16="http://schemas.microsoft.com/office/drawing/2014/main" id="{7F9302F6-C0DA-4E3E-A6FD-0964D34C745A}"/>
              </a:ext>
            </a:extLst>
          </p:cNvPr>
          <p:cNvSpPr txBox="1"/>
          <p:nvPr/>
        </p:nvSpPr>
        <p:spPr>
          <a:xfrm>
            <a:off x="3551040" y="953181"/>
            <a:ext cx="11727017" cy="642035"/>
          </a:xfrm>
          <a:prstGeom prst="rect">
            <a:avLst/>
          </a:prstGeom>
          <a:noFill/>
        </p:spPr>
        <p:txBody>
          <a:bodyPr wrap="square" rtlCol="0">
            <a:spAutoFit/>
          </a:bodyPr>
          <a:lstStyle/>
          <a:p>
            <a:pPr algn="l" defTabSz="1828617" hangingPunct="1">
              <a:defRPr/>
            </a:pPr>
            <a:r>
              <a:rPr lang="en-GB" sz="3572" kern="1200" dirty="0">
                <a:solidFill>
                  <a:prstClr val="black"/>
                </a:solidFill>
                <a:latin typeface="Calibri"/>
              </a:rPr>
              <a:t>Housing - Responding to the Climate Emergency</a:t>
            </a:r>
          </a:p>
        </p:txBody>
      </p:sp>
      <p:sp>
        <p:nvSpPr>
          <p:cNvPr id="2" name="TextBox 1">
            <a:extLst>
              <a:ext uri="{FF2B5EF4-FFF2-40B4-BE49-F238E27FC236}">
                <a16:creationId xmlns:a16="http://schemas.microsoft.com/office/drawing/2014/main" id="{B7BE4C8C-3196-44FB-884E-83004A26D4FE}"/>
              </a:ext>
            </a:extLst>
          </p:cNvPr>
          <p:cNvSpPr txBox="1"/>
          <p:nvPr/>
        </p:nvSpPr>
        <p:spPr>
          <a:xfrm>
            <a:off x="4888331" y="3669074"/>
            <a:ext cx="14401600" cy="8887561"/>
          </a:xfrm>
          <a:prstGeom prst="rect">
            <a:avLst/>
          </a:prstGeom>
          <a:noFill/>
        </p:spPr>
        <p:txBody>
          <a:bodyPr wrap="square" rtlCol="0">
            <a:spAutoFit/>
          </a:bodyPr>
          <a:lstStyle/>
          <a:p>
            <a:pPr marL="489867" indent="-489867" algn="l" defTabSz="1828617" hangingPunct="1">
              <a:buFont typeface="Arial" panose="020B0604020202020204" pitchFamily="34" charset="0"/>
              <a:buChar char="•"/>
            </a:pPr>
            <a:r>
              <a:rPr lang="en-GB" sz="3572" kern="1200" dirty="0">
                <a:solidFill>
                  <a:prstClr val="black"/>
                </a:solidFill>
                <a:latin typeface="Calibri"/>
              </a:rPr>
              <a:t>Since 2020 WCC has been working with London Councils to create a peer reviewed action plan to retrofit our Housing stock to an average of an EPC B and to a net Zero Standard. </a:t>
            </a:r>
          </a:p>
          <a:p>
            <a:pPr marL="489867" indent="-489867" algn="l" defTabSz="1828617" hangingPunct="1">
              <a:buFont typeface="Arial" panose="020B0604020202020204" pitchFamily="34" charset="0"/>
              <a:buChar char="•"/>
            </a:pPr>
            <a:r>
              <a:rPr lang="en-GB" sz="3572" kern="1200" dirty="0">
                <a:solidFill>
                  <a:prstClr val="black"/>
                </a:solidFill>
                <a:latin typeface="Calibri"/>
              </a:rPr>
              <a:t>In Summer 2021 this plan was approved by the London borough Housing Directors. It was forwarded to all Lead Cabinet members in London in September 2021.</a:t>
            </a:r>
          </a:p>
          <a:p>
            <a:pPr marL="489867" indent="-489867" algn="l" defTabSz="1828617" hangingPunct="1">
              <a:buFont typeface="Arial" panose="020B0604020202020204" pitchFamily="34" charset="0"/>
              <a:buChar char="•"/>
            </a:pPr>
            <a:r>
              <a:rPr lang="en-GB" sz="3572" kern="1200" dirty="0">
                <a:solidFill>
                  <a:prstClr val="black"/>
                </a:solidFill>
                <a:latin typeface="Calibri"/>
              </a:rPr>
              <a:t>WCC action plan is aligned to this pan London plan and utilises the same Full SAP modelling tool which informed the plan.</a:t>
            </a:r>
          </a:p>
          <a:p>
            <a:pPr marL="489867" indent="-489867" algn="l" defTabSz="1828617" hangingPunct="1">
              <a:buFont typeface="Arial" panose="020B0604020202020204" pitchFamily="34" charset="0"/>
              <a:buChar char="•"/>
            </a:pPr>
            <a:r>
              <a:rPr lang="en-GB" sz="3572" kern="1200" dirty="0">
                <a:solidFill>
                  <a:prstClr val="black"/>
                </a:solidFill>
                <a:latin typeface="Calibri"/>
              </a:rPr>
              <a:t>Development of Implementation plan is now in progress and confident our early initiatives will be part of and supported by this pan London implementation plan</a:t>
            </a:r>
          </a:p>
          <a:p>
            <a:pPr marL="489867" indent="-489867" algn="l" defTabSz="1828617" hangingPunct="1">
              <a:buFont typeface="Arial" panose="020B0604020202020204" pitchFamily="34" charset="0"/>
              <a:buChar char="•"/>
            </a:pPr>
            <a:r>
              <a:rPr lang="en-GB" sz="3572" kern="1200" dirty="0">
                <a:solidFill>
                  <a:prstClr val="black"/>
                </a:solidFill>
                <a:latin typeface="Calibri"/>
              </a:rPr>
              <a:t>Workshops for implementation plan held and attended during November 2021.</a:t>
            </a:r>
          </a:p>
          <a:p>
            <a:pPr marL="489867" indent="-489867" algn="l" defTabSz="1828617" hangingPunct="1">
              <a:buFont typeface="Arial" panose="020B0604020202020204" pitchFamily="34" charset="0"/>
              <a:buChar char="•"/>
            </a:pPr>
            <a:r>
              <a:rPr lang="en-GB" sz="3572" kern="1200" dirty="0">
                <a:solidFill>
                  <a:prstClr val="black"/>
                </a:solidFill>
                <a:latin typeface="Calibri"/>
              </a:rPr>
              <a:t>An implementation plan is currently in Draft.</a:t>
            </a:r>
          </a:p>
          <a:p>
            <a:pPr marL="489867" indent="-489867" algn="l" defTabSz="1828617" hangingPunct="1">
              <a:buFont typeface="Arial" panose="020B0604020202020204" pitchFamily="34" charset="0"/>
              <a:buChar char="•"/>
            </a:pPr>
            <a:r>
              <a:rPr lang="en-GB" sz="3572" kern="1200" dirty="0">
                <a:solidFill>
                  <a:prstClr val="black"/>
                </a:solidFill>
                <a:latin typeface="Calibri"/>
              </a:rPr>
              <a:t>Strategy available on request.</a:t>
            </a:r>
          </a:p>
          <a:p>
            <a:pPr marL="489867" indent="-489867" algn="l" defTabSz="1828617" hangingPunct="1">
              <a:buFont typeface="Arial" panose="020B0604020202020204" pitchFamily="34" charset="0"/>
              <a:buChar char="•"/>
            </a:pPr>
            <a:endParaRPr lang="en-GB" sz="3572" kern="1200" dirty="0">
              <a:solidFill>
                <a:prstClr val="black"/>
              </a:solidFill>
              <a:latin typeface="Calibri"/>
            </a:endParaRPr>
          </a:p>
        </p:txBody>
      </p:sp>
    </p:spTree>
    <p:extLst>
      <p:ext uri="{BB962C8B-B14F-4D97-AF65-F5344CB8AC3E}">
        <p14:creationId xmlns:p14="http://schemas.microsoft.com/office/powerpoint/2010/main" val="3004031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A5B290-8842-E39E-71ED-2D3C97AF3C05}"/>
              </a:ext>
            </a:extLst>
          </p:cNvPr>
          <p:cNvSpPr txBox="1"/>
          <p:nvPr/>
        </p:nvSpPr>
        <p:spPr>
          <a:xfrm>
            <a:off x="868681" y="3563765"/>
            <a:ext cx="18905220" cy="6996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4000" b="0" i="1" u="none" strike="noStrike" kern="0" cap="none" spc="0" normalizeH="0" baseline="0" noProof="0" dirty="0">
              <a:ln>
                <a:noFill/>
              </a:ln>
              <a:solidFill>
                <a:srgbClr val="4D5366"/>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8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Cost of Living Web Links</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4000" b="0" i="1" u="none" strike="noStrike" kern="0" cap="none" spc="0" normalizeH="0" baseline="0" noProof="0" dirty="0">
              <a:ln>
                <a:noFill/>
              </a:ln>
              <a:solidFill>
                <a:srgbClr val="4D5366"/>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sym typeface="Helvetica Neue"/>
                <a:hlinkClick r:id="rId3"/>
              </a:rPr>
              <a:t>https://www.westminster.gov.uk/cost-of-living-support</a:t>
            </a:r>
            <a:endParaRPr kumimoji="0" lang="en-GB" sz="40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4"/>
              </a:rPr>
              <a:t>https://www.westminstercab.org.uk/</a:t>
            </a:r>
            <a:endPar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5">
                  <a:extLst>
                    <a:ext uri="{A12FA001-AC4F-418D-AE19-62706E023703}">
                      <ahyp:hlinkClr xmlns:ahyp="http://schemas.microsoft.com/office/drawing/2018/hyperlinkcolor" val="tx"/>
                    </a:ext>
                  </a:extLst>
                </a:hlinkClick>
              </a:rPr>
              <a:t>https://helpforhouseholds.campaign.gov.uk/</a:t>
            </a:r>
            <a:endPar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D5366"/>
                </a:solidFill>
                <a:effectLst/>
                <a:uLnTx/>
                <a:uFillTx/>
                <a:latin typeface="Arial" panose="020B0604020202020204" pitchFamily="34" charset="0"/>
                <a:cs typeface="Arial" panose="020B0604020202020204" pitchFamily="34" charset="0"/>
                <a:sym typeface="Helvetica Neue"/>
                <a:hlinkClick r:id="rId6"/>
              </a:rPr>
              <a:t>https://www.gov.uk/cost-of-living</a:t>
            </a:r>
            <a:endParaRPr kumimoji="0" lang="en-GB" sz="4000" b="0" i="0" u="none" strike="noStrike" kern="0" cap="none" spc="0" normalizeH="0" baseline="0" noProof="0" dirty="0">
              <a:ln>
                <a:noFill/>
              </a:ln>
              <a:solidFill>
                <a:srgbClr val="5E5E5E"/>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71526725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350B18-5F6A-BADC-7148-B60C89763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4219575"/>
            <a:ext cx="9810750" cy="5276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2BDF26-66DB-1273-BC9A-B750AFE8B620}"/>
              </a:ext>
            </a:extLst>
          </p:cNvPr>
          <p:cNvSpPr txBox="1"/>
          <p:nvPr/>
        </p:nvSpPr>
        <p:spPr>
          <a:xfrm>
            <a:off x="1567543" y="10641720"/>
            <a:ext cx="2118049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Paul Halpin – phalpin@westminster.gov.uk</a:t>
            </a:r>
          </a:p>
        </p:txBody>
      </p:sp>
    </p:spTree>
    <p:extLst>
      <p:ext uri="{BB962C8B-B14F-4D97-AF65-F5344CB8AC3E}">
        <p14:creationId xmlns:p14="http://schemas.microsoft.com/office/powerpoint/2010/main" val="51409589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Presentation Subtitle"/>
          <p:cNvSpPr txBox="1">
            <a:spLocks noGrp="1"/>
          </p:cNvSpPr>
          <p:nvPr>
            <p:ph type="subTitle" sz="quarter" idx="1"/>
          </p:nvPr>
        </p:nvSpPr>
        <p:spPr>
          <a:xfrm>
            <a:off x="1103371" y="6941508"/>
            <a:ext cx="21971001" cy="2888226"/>
          </a:xfrm>
          <a:prstGeom prst="rect">
            <a:avLst/>
          </a:prstGeom>
        </p:spPr>
        <p:txBody>
          <a:bodyPr/>
          <a:lstStyle/>
          <a:p>
            <a:pPr>
              <a:defRPr>
                <a:solidFill>
                  <a:srgbClr val="000000"/>
                </a:solidFill>
              </a:defRPr>
            </a:pPr>
            <a:r>
              <a:rPr lang="en-GB" dirty="0"/>
              <a:t>Anthony Essien</a:t>
            </a:r>
          </a:p>
          <a:p>
            <a:pPr>
              <a:defRPr>
                <a:solidFill>
                  <a:srgbClr val="000000"/>
                </a:solidFill>
              </a:defRPr>
            </a:pPr>
            <a:r>
              <a:rPr lang="en-GB" dirty="0"/>
              <a:t>Chief Executive </a:t>
            </a:r>
          </a:p>
        </p:txBody>
      </p:sp>
      <p:sp>
        <p:nvSpPr>
          <p:cNvPr id="155" name="Presentation Title"/>
          <p:cNvSpPr txBox="1">
            <a:spLocks noGrp="1"/>
          </p:cNvSpPr>
          <p:nvPr>
            <p:ph type="ctrTitle"/>
          </p:nvPr>
        </p:nvSpPr>
        <p:spPr>
          <a:xfrm>
            <a:off x="347696" y="3966737"/>
            <a:ext cx="21971004" cy="3051337"/>
          </a:xfrm>
          <a:prstGeom prst="rect">
            <a:avLst/>
          </a:prstGeom>
        </p:spPr>
        <p:txBody>
          <a:bodyPr>
            <a:noAutofit/>
          </a:bodyPr>
          <a:lstStyle>
            <a:lvl1pPr>
              <a:defRPr>
                <a:solidFill>
                  <a:schemeClr val="accent6">
                    <a:satOff val="-16844"/>
                    <a:lumOff val="-30747"/>
                  </a:schemeClr>
                </a:solidFill>
              </a:defRPr>
            </a:lvl1pPr>
          </a:lstStyle>
          <a:p>
            <a:pPr algn="ctr"/>
            <a:r>
              <a:rPr lang="en-GB" sz="15000" dirty="0"/>
              <a:t>Leasehold Advisory Service</a:t>
            </a:r>
          </a:p>
        </p:txBody>
      </p:sp>
      <p:sp>
        <p:nvSpPr>
          <p:cNvPr id="3" name="Text Placeholder 2">
            <a:extLst>
              <a:ext uri="{FF2B5EF4-FFF2-40B4-BE49-F238E27FC236}">
                <a16:creationId xmlns:a16="http://schemas.microsoft.com/office/drawing/2014/main" id="{236B0AB4-73C8-F954-2BC3-7CE4B31B5FA5}"/>
              </a:ext>
            </a:extLst>
          </p:cNvPr>
          <p:cNvSpPr>
            <a:spLocks noGrp="1"/>
          </p:cNvSpPr>
          <p:nvPr>
            <p:ph type="body" sz="quarter" idx="21"/>
          </p:nvPr>
        </p:nvSpPr>
        <p:spPr/>
        <p:txBody>
          <a:bodyPr>
            <a:normAutofit lnSpcReduction="10000"/>
          </a:bodyPr>
          <a:lstStyle/>
          <a:p>
            <a:endParaRPr lang="en-GB"/>
          </a:p>
        </p:txBody>
      </p:sp>
    </p:spTree>
    <p:extLst>
      <p:ext uri="{BB962C8B-B14F-4D97-AF65-F5344CB8AC3E}">
        <p14:creationId xmlns:p14="http://schemas.microsoft.com/office/powerpoint/2010/main" val="135309471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Grp="1" noChangeArrowheads="1"/>
          </p:cNvSpPr>
          <p:nvPr>
            <p:ph type="ctrTitle"/>
          </p:nvPr>
        </p:nvSpPr>
        <p:spPr>
          <a:xfrm>
            <a:off x="3839072" y="3150610"/>
            <a:ext cx="16417824" cy="3505200"/>
          </a:xfrm>
        </p:spPr>
        <p:txBody>
          <a:bodyPr>
            <a:normAutofit fontScale="90000"/>
          </a:bodyPr>
          <a:lstStyle/>
          <a:p>
            <a:pPr algn="ctr">
              <a:defRPr/>
            </a:pP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br>
              <a:rPr lang="en-GB" sz="8800" dirty="0"/>
            </a:br>
            <a:r>
              <a:rPr lang="en-GB" sz="8800" dirty="0"/>
              <a:t>Leasehold Advisory Service (LEASE)</a:t>
            </a:r>
            <a:endParaRPr lang="en-GB" dirty="0"/>
          </a:p>
        </p:txBody>
      </p:sp>
      <p:sp>
        <p:nvSpPr>
          <p:cNvPr id="6146" name="Rectangle 3"/>
          <p:cNvSpPr>
            <a:spLocks noGrp="1" noChangeArrowheads="1"/>
          </p:cNvSpPr>
          <p:nvPr>
            <p:ph type="subTitle" idx="1"/>
          </p:nvPr>
        </p:nvSpPr>
        <p:spPr>
          <a:xfrm>
            <a:off x="4419600" y="7010400"/>
            <a:ext cx="15981312" cy="3505200"/>
          </a:xfrm>
        </p:spPr>
        <p:txBody>
          <a:bodyPr rtlCol="0">
            <a:normAutofit fontScale="92500" lnSpcReduction="20000"/>
          </a:bodyPr>
          <a:lstStyle/>
          <a:p>
            <a:pPr>
              <a:defRPr/>
            </a:pPr>
            <a:r>
              <a:rPr lang="en-US" dirty="0"/>
              <a:t>Presentation to </a:t>
            </a:r>
          </a:p>
          <a:p>
            <a:pPr>
              <a:defRPr/>
            </a:pPr>
            <a:endParaRPr lang="en-US" dirty="0"/>
          </a:p>
          <a:p>
            <a:pPr>
              <a:defRPr/>
            </a:pPr>
            <a:r>
              <a:rPr lang="en-US" dirty="0"/>
              <a:t>Westminster City Council Leaseholders Conference 2022</a:t>
            </a:r>
          </a:p>
          <a:p>
            <a:pPr>
              <a:defRPr/>
            </a:pPr>
            <a:endParaRPr lang="en-US" dirty="0"/>
          </a:p>
          <a:p>
            <a:pPr>
              <a:defRPr/>
            </a:pPr>
            <a:r>
              <a:rPr lang="en-US" dirty="0"/>
              <a:t>by Anthony Essien, Chief Executive</a:t>
            </a:r>
          </a:p>
        </p:txBody>
      </p:sp>
    </p:spTree>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6AFC-E4C0-46D0-AFDE-91A6E82DB98F}"/>
              </a:ext>
            </a:extLst>
          </p:cNvPr>
          <p:cNvSpPr>
            <a:spLocks noGrp="1"/>
          </p:cNvSpPr>
          <p:nvPr>
            <p:ph type="title"/>
          </p:nvPr>
        </p:nvSpPr>
        <p:spPr/>
        <p:txBody>
          <a:bodyPr/>
          <a:lstStyle/>
          <a:p>
            <a:pPr>
              <a:defRPr/>
            </a:pPr>
            <a:r>
              <a:rPr lang="en-GB" dirty="0"/>
              <a:t>Agenda</a:t>
            </a:r>
          </a:p>
        </p:txBody>
      </p:sp>
      <p:sp>
        <p:nvSpPr>
          <p:cNvPr id="12291" name="Content Placeholder 2">
            <a:extLst>
              <a:ext uri="{FF2B5EF4-FFF2-40B4-BE49-F238E27FC236}">
                <a16:creationId xmlns:a16="http://schemas.microsoft.com/office/drawing/2014/main" id="{2BD32DF6-F24C-4B4B-A27F-A51975D971F0}"/>
              </a:ext>
            </a:extLst>
          </p:cNvPr>
          <p:cNvSpPr>
            <a:spLocks noGrp="1"/>
          </p:cNvSpPr>
          <p:nvPr>
            <p:ph idx="1"/>
          </p:nvPr>
        </p:nvSpPr>
        <p:spPr>
          <a:xfrm>
            <a:off x="3962400" y="3200400"/>
            <a:ext cx="16870560" cy="9753600"/>
          </a:xfrm>
        </p:spPr>
        <p:txBody>
          <a:bodyPr>
            <a:normAutofit fontScale="92500" lnSpcReduction="20000"/>
          </a:bodyPr>
          <a:lstStyle/>
          <a:p>
            <a:r>
              <a:rPr lang="en-GB" altLang="en-US" sz="5600" dirty="0">
                <a:ea typeface="ＭＳ Ｐゴシック" panose="020B0600070205080204" pitchFamily="34" charset="-128"/>
              </a:rPr>
              <a:t>Brief history</a:t>
            </a:r>
          </a:p>
          <a:p>
            <a:pPr marL="0" indent="0">
              <a:buNone/>
            </a:pPr>
            <a:endParaRPr lang="en-GB" altLang="en-US" sz="5600" dirty="0">
              <a:ea typeface="ＭＳ Ｐゴシック" panose="020B0600070205080204" pitchFamily="34" charset="-128"/>
            </a:endParaRPr>
          </a:p>
          <a:p>
            <a:r>
              <a:rPr lang="en-GB" altLang="en-US" sz="5600" dirty="0">
                <a:ea typeface="ＭＳ Ｐゴシック" panose="020B0600070205080204" pitchFamily="34" charset="-128"/>
              </a:rPr>
              <a:t>Mission</a:t>
            </a:r>
          </a:p>
          <a:p>
            <a:pPr marL="0" indent="0">
              <a:buNone/>
            </a:pPr>
            <a:endParaRPr lang="en-GB" altLang="en-US" sz="5600" dirty="0">
              <a:ea typeface="ＭＳ Ｐゴシック" panose="020B0600070205080204" pitchFamily="34" charset="-128"/>
            </a:endParaRPr>
          </a:p>
          <a:p>
            <a:r>
              <a:rPr lang="en-GB" altLang="en-US" sz="5600" dirty="0">
                <a:ea typeface="ＭＳ Ｐゴシック" panose="020B0600070205080204" pitchFamily="34" charset="-128"/>
              </a:rPr>
              <a:t>Services</a:t>
            </a:r>
          </a:p>
          <a:p>
            <a:pPr marL="0" indent="0">
              <a:buNone/>
            </a:pPr>
            <a:endParaRPr lang="en-GB" altLang="en-US" sz="5600" dirty="0">
              <a:ea typeface="ＭＳ Ｐゴシック" panose="020B0600070205080204" pitchFamily="34" charset="-128"/>
            </a:endParaRPr>
          </a:p>
          <a:p>
            <a:r>
              <a:rPr lang="en-US" altLang="en-US" sz="5600" dirty="0">
                <a:ea typeface="ＭＳ Ｐゴシック" panose="020B0600070205080204" pitchFamily="34" charset="-128"/>
              </a:rPr>
              <a:t>Top 10 enquiry subjects  from leaseholders in  Westminster – 2021/22 vs 2020/21 vs 2019/20</a:t>
            </a:r>
          </a:p>
          <a:p>
            <a:pPr marL="0" indent="0">
              <a:buNone/>
            </a:pPr>
            <a:endParaRPr lang="en-US" altLang="en-US" sz="5600" dirty="0">
              <a:ea typeface="ＭＳ Ｐゴシック" panose="020B0600070205080204" pitchFamily="34" charset="-128"/>
            </a:endParaRPr>
          </a:p>
          <a:p>
            <a:r>
              <a:rPr lang="en-US" altLang="en-US" sz="5600" dirty="0">
                <a:ea typeface="ＭＳ Ｐゴシック" panose="020B0600070205080204" pitchFamily="34" charset="-128"/>
              </a:rPr>
              <a:t>Reform</a:t>
            </a:r>
          </a:p>
          <a:p>
            <a:pPr marL="0" indent="0">
              <a:buNone/>
            </a:pPr>
            <a:endParaRPr lang="en-US" altLang="en-US" sz="5600" dirty="0">
              <a:ea typeface="ＭＳ Ｐゴシック" panose="020B0600070205080204" pitchFamily="34" charset="-128"/>
            </a:endParaRPr>
          </a:p>
          <a:p>
            <a:r>
              <a:rPr lang="en-GB" altLang="en-US" sz="5600" dirty="0">
                <a:ea typeface="ＭＳ Ｐゴシック" panose="020B0600070205080204" pitchFamily="34" charset="-128"/>
              </a:rPr>
              <a:t>Q&amp;A</a:t>
            </a:r>
          </a:p>
          <a:p>
            <a:endParaRPr lang="en-GB" altLang="en-US" sz="4400" dirty="0">
              <a:ea typeface="ＭＳ Ｐゴシック" panose="020B0600070205080204" pitchFamily="34" charset="-128"/>
            </a:endParaRPr>
          </a:p>
          <a:p>
            <a:endParaRPr lang="en-GB" altLang="en-US" dirty="0">
              <a:ea typeface="ＭＳ Ｐゴシック" panose="020B0600070205080204" pitchFamily="34" charset="-128"/>
            </a:endParaRPr>
          </a:p>
          <a:p>
            <a:endParaRPr lang="en-GB" altLang="en-US" dirty="0">
              <a:ea typeface="ＭＳ Ｐゴシック" panose="020B0600070205080204" pitchFamily="34" charset="-128"/>
            </a:endParaRPr>
          </a:p>
          <a:p>
            <a:endParaRPr lang="en-GB" altLang="en-US" dirty="0">
              <a:ea typeface="ＭＳ Ｐゴシック" panose="020B0600070205080204" pitchFamily="34" charset="-128"/>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62C8-D028-4DF8-8541-3E67E06F3658}"/>
              </a:ext>
            </a:extLst>
          </p:cNvPr>
          <p:cNvSpPr>
            <a:spLocks noGrp="1"/>
          </p:cNvSpPr>
          <p:nvPr>
            <p:ph type="title"/>
          </p:nvPr>
        </p:nvSpPr>
        <p:spPr/>
        <p:txBody>
          <a:bodyPr/>
          <a:lstStyle/>
          <a:p>
            <a:pPr>
              <a:defRPr/>
            </a:pPr>
            <a:r>
              <a:rPr lang="en-GB" dirty="0"/>
              <a:t>Brief history </a:t>
            </a:r>
          </a:p>
        </p:txBody>
      </p:sp>
      <p:sp>
        <p:nvSpPr>
          <p:cNvPr id="3" name="Content Placeholder 2">
            <a:extLst>
              <a:ext uri="{FF2B5EF4-FFF2-40B4-BE49-F238E27FC236}">
                <a16:creationId xmlns:a16="http://schemas.microsoft.com/office/drawing/2014/main" id="{B2DA36BB-B2FB-4DB5-AAEB-6AB51B909573}"/>
              </a:ext>
            </a:extLst>
          </p:cNvPr>
          <p:cNvSpPr>
            <a:spLocks noGrp="1"/>
          </p:cNvSpPr>
          <p:nvPr>
            <p:ph idx="1"/>
          </p:nvPr>
        </p:nvSpPr>
        <p:spPr>
          <a:xfrm>
            <a:off x="3962400" y="3200400"/>
            <a:ext cx="17158592" cy="9753600"/>
          </a:xfrm>
        </p:spPr>
        <p:txBody>
          <a:bodyPr>
            <a:normAutofit/>
          </a:bodyPr>
          <a:lstStyle/>
          <a:p>
            <a:pPr>
              <a:buFont typeface="Arial" charset="0"/>
              <a:buChar char="•"/>
              <a:defRPr/>
            </a:pPr>
            <a:r>
              <a:rPr lang="en-GB" dirty="0"/>
              <a:t>1994: ‘Leasehold Enfranchisement Advisory Service’. </a:t>
            </a:r>
          </a:p>
          <a:p>
            <a:pPr>
              <a:buFont typeface="Arial" charset="0"/>
              <a:buChar char="•"/>
              <a:defRPr/>
            </a:pPr>
            <a:endParaRPr lang="en-GB" dirty="0"/>
          </a:p>
          <a:p>
            <a:pPr>
              <a:buFont typeface="Arial" charset="0"/>
              <a:buChar char="•"/>
              <a:defRPr/>
            </a:pPr>
            <a:r>
              <a:rPr lang="en-GB" dirty="0"/>
              <a:t>1996: ‘Leasehold Advisory Service (LEASE)’.</a:t>
            </a:r>
          </a:p>
          <a:p>
            <a:pPr marL="0" indent="0">
              <a:buNone/>
              <a:defRPr/>
            </a:pPr>
            <a:endParaRPr lang="en-GB" dirty="0"/>
          </a:p>
          <a:p>
            <a:pPr>
              <a:buFont typeface="Arial" charset="0"/>
              <a:buChar char="•"/>
              <a:defRPr/>
            </a:pPr>
            <a:r>
              <a:rPr lang="en-US" dirty="0"/>
              <a:t>2005: LEASE becomes a public body.</a:t>
            </a:r>
          </a:p>
          <a:p>
            <a:pPr>
              <a:buFont typeface="Arial" charset="0"/>
              <a:buChar char="•"/>
              <a:defRPr/>
            </a:pPr>
            <a:endParaRPr lang="en-GB" dirty="0"/>
          </a:p>
          <a:p>
            <a:pPr>
              <a:buFont typeface="Arial" charset="0"/>
              <a:buChar char="•"/>
              <a:defRPr/>
            </a:pPr>
            <a:r>
              <a:rPr lang="en-GB" dirty="0"/>
              <a:t>2013: LEASE service extended to Park Home owners.</a:t>
            </a:r>
          </a:p>
          <a:p>
            <a:pPr>
              <a:buFont typeface="Arial" charset="0"/>
              <a:buChar char="•"/>
              <a:defRPr/>
            </a:pPr>
            <a:endParaRPr lang="en-GB" dirty="0"/>
          </a:p>
          <a:p>
            <a:pPr>
              <a:buFont typeface="Arial" charset="0"/>
              <a:buChar char="•"/>
              <a:defRPr/>
            </a:pPr>
            <a:r>
              <a:rPr lang="en-GB" dirty="0"/>
              <a:t>2017: LEASE service for leaseholders in buildings with unsafe cladding.</a:t>
            </a:r>
          </a:p>
          <a:p>
            <a:pPr marL="0" indent="0">
              <a:buNone/>
              <a:defRPr/>
            </a:pPr>
            <a:endParaRPr lang="en-GB" dirty="0"/>
          </a:p>
          <a:p>
            <a:pPr>
              <a:buFont typeface="Arial" charset="0"/>
              <a:buChar char="•"/>
              <a:defRPr/>
            </a:pPr>
            <a:endParaRPr lang="en-GB" dirty="0"/>
          </a:p>
          <a:p>
            <a:pPr>
              <a:buFont typeface="Arial" charset="0"/>
              <a:buChar char="•"/>
              <a:defRPr/>
            </a:pPr>
            <a:endParaRPr lang="en-GB" dirty="0"/>
          </a:p>
          <a:p>
            <a:pPr>
              <a:buFont typeface="Arial" charset="0"/>
              <a:buChar char="•"/>
              <a:defRPr/>
            </a:pPr>
            <a:endParaRPr lang="en-GB" dirty="0"/>
          </a:p>
          <a:p>
            <a:pPr>
              <a:buFont typeface="Arial" charset="0"/>
              <a:buChar char="•"/>
              <a:defRPr/>
            </a:pPr>
            <a:endParaRPr lang="en-GB"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6800-7ED0-4390-9EF2-9381E714EB3C}"/>
              </a:ext>
            </a:extLst>
          </p:cNvPr>
          <p:cNvSpPr>
            <a:spLocks noGrp="1"/>
          </p:cNvSpPr>
          <p:nvPr>
            <p:ph type="title"/>
          </p:nvPr>
        </p:nvSpPr>
        <p:spPr/>
        <p:txBody>
          <a:bodyPr/>
          <a:lstStyle/>
          <a:p>
            <a:pPr>
              <a:defRPr/>
            </a:pPr>
            <a:r>
              <a:rPr lang="en-GB" dirty="0"/>
              <a:t>Mission</a:t>
            </a:r>
          </a:p>
        </p:txBody>
      </p:sp>
      <p:sp>
        <p:nvSpPr>
          <p:cNvPr id="3" name="Content Placeholder 2">
            <a:extLst>
              <a:ext uri="{FF2B5EF4-FFF2-40B4-BE49-F238E27FC236}">
                <a16:creationId xmlns:a16="http://schemas.microsoft.com/office/drawing/2014/main" id="{CA041A71-DD4C-460C-95A1-E66E56EBEA3F}"/>
              </a:ext>
            </a:extLst>
          </p:cNvPr>
          <p:cNvSpPr>
            <a:spLocks noGrp="1"/>
          </p:cNvSpPr>
          <p:nvPr>
            <p:ph idx="1"/>
          </p:nvPr>
        </p:nvSpPr>
        <p:spPr/>
        <p:txBody>
          <a:bodyPr>
            <a:normAutofit/>
          </a:bodyPr>
          <a:lstStyle/>
          <a:p>
            <a:pPr marL="0" indent="0">
              <a:buNone/>
              <a:defRPr/>
            </a:pPr>
            <a:r>
              <a:rPr lang="en-US" sz="6400" dirty="0"/>
              <a:t>“To  provide the information, advice and support that leaseholders and park home owners need to resolve their issues and to secure good outcomes wherever possible when in dispute with third parties.”</a:t>
            </a:r>
            <a:endParaRPr lang="en-GB" sz="6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88DC1-BA4D-A0F9-E339-1E62E2347FE3}"/>
              </a:ext>
            </a:extLst>
          </p:cNvPr>
          <p:cNvPicPr>
            <a:picLocks noChangeAspect="1"/>
          </p:cNvPicPr>
          <p:nvPr/>
        </p:nvPicPr>
        <p:blipFill>
          <a:blip r:embed="rId3"/>
          <a:stretch>
            <a:fillRect/>
          </a:stretch>
        </p:blipFill>
        <p:spPr>
          <a:xfrm>
            <a:off x="3048000" y="665312"/>
            <a:ext cx="18288000" cy="12385376"/>
          </a:xfrm>
          <a:prstGeom prst="rect">
            <a:avLst/>
          </a:prstGeom>
        </p:spPr>
      </p:pic>
    </p:spTree>
    <p:extLst>
      <p:ext uri="{BB962C8B-B14F-4D97-AF65-F5344CB8AC3E}">
        <p14:creationId xmlns:p14="http://schemas.microsoft.com/office/powerpoint/2010/main" val="27568079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C653D1-F345-4508-A312-1DB02040CC90}"/>
              </a:ext>
            </a:extLst>
          </p:cNvPr>
          <p:cNvPicPr>
            <a:picLocks noChangeAspect="1"/>
          </p:cNvPicPr>
          <p:nvPr/>
        </p:nvPicPr>
        <p:blipFill>
          <a:blip r:embed="rId2"/>
          <a:stretch>
            <a:fillRect/>
          </a:stretch>
        </p:blipFill>
        <p:spPr>
          <a:xfrm>
            <a:off x="3048000" y="809328"/>
            <a:ext cx="18288000" cy="12529392"/>
          </a:xfrm>
          <a:prstGeom prst="rect">
            <a:avLst/>
          </a:prstGeom>
        </p:spPr>
      </p:pic>
    </p:spTree>
    <p:extLst>
      <p:ext uri="{BB962C8B-B14F-4D97-AF65-F5344CB8AC3E}">
        <p14:creationId xmlns:p14="http://schemas.microsoft.com/office/powerpoint/2010/main" val="1969218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94FEB-FED7-5157-0F96-4C2D19D16C6C}"/>
              </a:ext>
            </a:extLst>
          </p:cNvPr>
          <p:cNvPicPr>
            <a:picLocks noChangeAspect="1"/>
          </p:cNvPicPr>
          <p:nvPr/>
        </p:nvPicPr>
        <p:blipFill>
          <a:blip r:embed="rId3"/>
          <a:stretch>
            <a:fillRect/>
          </a:stretch>
        </p:blipFill>
        <p:spPr>
          <a:xfrm>
            <a:off x="3048000" y="0"/>
            <a:ext cx="18288000" cy="13050688"/>
          </a:xfrm>
          <a:prstGeom prst="rect">
            <a:avLst/>
          </a:prstGeom>
        </p:spPr>
      </p:pic>
    </p:spTree>
    <p:extLst>
      <p:ext uri="{BB962C8B-B14F-4D97-AF65-F5344CB8AC3E}">
        <p14:creationId xmlns:p14="http://schemas.microsoft.com/office/powerpoint/2010/main" val="2438339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1452661-CE0C-4923-B6E4-6874BE20EB13}"/>
              </a:ext>
            </a:extLst>
          </p:cNvPr>
          <p:cNvSpPr txBox="1"/>
          <p:nvPr/>
        </p:nvSpPr>
        <p:spPr>
          <a:xfrm>
            <a:off x="3551040" y="448002"/>
            <a:ext cx="11109806" cy="1191736"/>
          </a:xfrm>
          <a:prstGeom prst="rect">
            <a:avLst/>
          </a:prstGeom>
          <a:noFill/>
        </p:spPr>
        <p:txBody>
          <a:bodyPr wrap="square" rtlCol="0">
            <a:spAutoFit/>
          </a:bodyPr>
          <a:lstStyle/>
          <a:p>
            <a:pPr algn="l" defTabSz="1828617" hangingPunct="1">
              <a:defRPr/>
            </a:pPr>
            <a:endParaRPr lang="en-GB" sz="3572" kern="1200" dirty="0">
              <a:solidFill>
                <a:prstClr val="black"/>
              </a:solidFill>
              <a:latin typeface="Calibri"/>
            </a:endParaRPr>
          </a:p>
          <a:p>
            <a:pPr algn="l" defTabSz="1828617" hangingPunct="1">
              <a:defRPr/>
            </a:pPr>
            <a:r>
              <a:rPr lang="en-GB" sz="3572" kern="1200" dirty="0">
                <a:solidFill>
                  <a:prstClr val="black"/>
                </a:solidFill>
                <a:latin typeface="Calibri"/>
              </a:rPr>
              <a:t>Housing - Responding to the Climate Emergency</a:t>
            </a:r>
          </a:p>
        </p:txBody>
      </p:sp>
      <p:sp>
        <p:nvSpPr>
          <p:cNvPr id="58" name="TextBox 57">
            <a:extLst>
              <a:ext uri="{FF2B5EF4-FFF2-40B4-BE49-F238E27FC236}">
                <a16:creationId xmlns:a16="http://schemas.microsoft.com/office/drawing/2014/main" id="{837F360F-3A37-441E-9132-037568D4FC84}"/>
              </a:ext>
            </a:extLst>
          </p:cNvPr>
          <p:cNvSpPr txBox="1"/>
          <p:nvPr/>
        </p:nvSpPr>
        <p:spPr>
          <a:xfrm>
            <a:off x="3653909" y="1073526"/>
            <a:ext cx="17179051" cy="1938992"/>
          </a:xfrm>
          <a:prstGeom prst="rect">
            <a:avLst/>
          </a:prstGeom>
          <a:noFill/>
        </p:spPr>
        <p:txBody>
          <a:bodyPr wrap="square" rtlCol="0">
            <a:spAutoFit/>
          </a:bodyPr>
          <a:lstStyle/>
          <a:p>
            <a:pPr defTabSz="1828617" hangingPunct="1">
              <a:defRPr/>
            </a:pPr>
            <a:endParaRPr lang="en-GB" sz="4000" b="1" kern="1200" dirty="0">
              <a:solidFill>
                <a:prstClr val="black"/>
              </a:solidFill>
              <a:latin typeface="Calibri"/>
            </a:endParaRPr>
          </a:p>
          <a:p>
            <a:pPr defTabSz="1828617" hangingPunct="1">
              <a:defRPr/>
            </a:pPr>
            <a:endParaRPr lang="en-GB" sz="4000" b="1" kern="1200" dirty="0">
              <a:solidFill>
                <a:prstClr val="black"/>
              </a:solidFill>
              <a:latin typeface="Calibri"/>
            </a:endParaRPr>
          </a:p>
          <a:p>
            <a:pPr defTabSz="1828617" hangingPunct="1">
              <a:defRPr/>
            </a:pPr>
            <a:r>
              <a:rPr lang="en-GB" sz="4000" b="1" kern="1200" dirty="0">
                <a:solidFill>
                  <a:prstClr val="black"/>
                </a:solidFill>
                <a:latin typeface="Calibri"/>
              </a:rPr>
              <a:t>Housing Decarbonisation Progress</a:t>
            </a:r>
          </a:p>
        </p:txBody>
      </p:sp>
      <p:sp>
        <p:nvSpPr>
          <p:cNvPr id="2" name="TextBox 1">
            <a:extLst>
              <a:ext uri="{FF2B5EF4-FFF2-40B4-BE49-F238E27FC236}">
                <a16:creationId xmlns:a16="http://schemas.microsoft.com/office/drawing/2014/main" id="{477CCFF8-C282-4396-A475-B25433CCF0AA}"/>
              </a:ext>
            </a:extLst>
          </p:cNvPr>
          <p:cNvSpPr txBox="1"/>
          <p:nvPr/>
        </p:nvSpPr>
        <p:spPr>
          <a:xfrm>
            <a:off x="4271120" y="3504655"/>
            <a:ext cx="15944629" cy="8777724"/>
          </a:xfrm>
          <a:prstGeom prst="rect">
            <a:avLst/>
          </a:prstGeom>
          <a:noFill/>
        </p:spPr>
        <p:txBody>
          <a:bodyPr wrap="square" rtlCol="0">
            <a:spAutoFit/>
          </a:bodyPr>
          <a:lstStyle/>
          <a:p>
            <a:pPr algn="l" defTabSz="1828617" hangingPunct="1">
              <a:defRPr/>
            </a:pPr>
            <a:r>
              <a:rPr lang="en-GB" sz="3572" b="1" kern="1200" dirty="0">
                <a:solidFill>
                  <a:prstClr val="black"/>
                </a:solidFill>
                <a:latin typeface="Calibri"/>
              </a:rPr>
              <a:t>Benchmarking:</a:t>
            </a:r>
          </a:p>
          <a:p>
            <a:pPr marL="1404175" lvl="1" indent="-489867" algn="l" defTabSz="1828617" hangingPunct="1">
              <a:buFont typeface="Arial" panose="020B0604020202020204" pitchFamily="34" charset="0"/>
              <a:buChar char="•"/>
              <a:defRPr/>
            </a:pPr>
            <a:r>
              <a:rPr lang="en-GB" sz="3572" kern="1200" dirty="0">
                <a:solidFill>
                  <a:prstClr val="black"/>
                </a:solidFill>
                <a:latin typeface="Calibri"/>
              </a:rPr>
              <a:t>Carbon an SAP modelling tool “Portfolio” implemented.</a:t>
            </a:r>
          </a:p>
          <a:p>
            <a:pPr marL="1404175" lvl="1" indent="-489867" algn="l" defTabSz="1828617" hangingPunct="1">
              <a:buFont typeface="Arial" panose="020B0604020202020204" pitchFamily="34" charset="0"/>
              <a:buChar char="•"/>
              <a:defRPr/>
            </a:pPr>
            <a:r>
              <a:rPr lang="en-GB" sz="3572" kern="1200" dirty="0">
                <a:solidFill>
                  <a:prstClr val="black"/>
                </a:solidFill>
                <a:latin typeface="Calibri"/>
              </a:rPr>
              <a:t>Multiple Investment scenario models produced and analysed.</a:t>
            </a:r>
          </a:p>
          <a:p>
            <a:pPr marL="1404175" lvl="1" indent="-489867" algn="l" defTabSz="1828617" hangingPunct="1">
              <a:buFont typeface="Arial" panose="020B0604020202020204" pitchFamily="34" charset="0"/>
              <a:buChar char="•"/>
              <a:defRPr/>
            </a:pPr>
            <a:endParaRPr lang="en-GB" sz="1429" kern="1200" dirty="0">
              <a:solidFill>
                <a:prstClr val="black"/>
              </a:solidFill>
              <a:latin typeface="Calibri"/>
            </a:endParaRPr>
          </a:p>
          <a:p>
            <a:pPr algn="l" defTabSz="1828617" hangingPunct="1">
              <a:defRPr/>
            </a:pPr>
            <a:r>
              <a:rPr lang="en-GB" sz="3572" b="1" kern="1200" dirty="0">
                <a:solidFill>
                  <a:prstClr val="black"/>
                </a:solidFill>
                <a:latin typeface="Calibri"/>
              </a:rPr>
              <a:t>Networking and collaboration:</a:t>
            </a:r>
          </a:p>
          <a:p>
            <a:pPr marL="1404175" lvl="1" indent="-489867" algn="l" defTabSz="1828617" hangingPunct="1">
              <a:buFont typeface="Arial" panose="020B0604020202020204" pitchFamily="34" charset="0"/>
              <a:buChar char="•"/>
              <a:defRPr/>
            </a:pPr>
            <a:r>
              <a:rPr lang="en-GB" sz="3572" kern="1200" dirty="0">
                <a:solidFill>
                  <a:prstClr val="black"/>
                </a:solidFill>
                <a:latin typeface="Calibri"/>
              </a:rPr>
              <a:t>Input into London Councils Retrofit action plan for London. (agreed Sep 2021)</a:t>
            </a:r>
          </a:p>
          <a:p>
            <a:pPr marL="1404175" lvl="1" indent="-489867" algn="l" defTabSz="1828617" hangingPunct="1">
              <a:buFont typeface="Arial" panose="020B0604020202020204" pitchFamily="34" charset="0"/>
              <a:buChar char="•"/>
              <a:defRPr/>
            </a:pPr>
            <a:r>
              <a:rPr lang="en-GB" sz="3572" kern="1200" dirty="0">
                <a:solidFill>
                  <a:prstClr val="black"/>
                </a:solidFill>
                <a:latin typeface="Calibri"/>
              </a:rPr>
              <a:t>Currently working on an Retrofit implementation plan and part of GLA funded assessment and gap analysis for readiness to get to Net zero.</a:t>
            </a:r>
          </a:p>
          <a:p>
            <a:pPr marL="1404175" lvl="1" indent="-489867" algn="l" defTabSz="1828617" hangingPunct="1">
              <a:buFont typeface="Arial" panose="020B0604020202020204" pitchFamily="34" charset="0"/>
              <a:buChar char="•"/>
              <a:defRPr/>
            </a:pPr>
            <a:r>
              <a:rPr lang="en-GB" sz="3572" kern="1200" dirty="0">
                <a:solidFill>
                  <a:prstClr val="black"/>
                </a:solidFill>
                <a:latin typeface="Calibri"/>
              </a:rPr>
              <a:t>Attend carbon assessment user groups, sharing best practice and initiatives.</a:t>
            </a:r>
          </a:p>
          <a:p>
            <a:pPr marL="1404175" lvl="1" indent="-489867" algn="l" defTabSz="1828617" hangingPunct="1">
              <a:buFont typeface="Arial" panose="020B0604020202020204" pitchFamily="34" charset="0"/>
              <a:buChar char="•"/>
              <a:defRPr/>
            </a:pPr>
            <a:r>
              <a:rPr lang="en-GB" sz="3572" kern="1200" dirty="0">
                <a:solidFill>
                  <a:prstClr val="black"/>
                </a:solidFill>
                <a:latin typeface="Calibri"/>
              </a:rPr>
              <a:t>Engagement with planning officers, term contractors, RPs, climate team, GLA, BEIS, Danish Embassy + others.</a:t>
            </a:r>
          </a:p>
          <a:p>
            <a:pPr marL="914308" lvl="1" indent="0" algn="l" defTabSz="1828617" hangingPunct="1">
              <a:defRPr/>
            </a:pPr>
            <a:endParaRPr lang="en-GB" sz="1429" kern="1200" dirty="0">
              <a:solidFill>
                <a:prstClr val="black"/>
              </a:solidFill>
              <a:latin typeface="Calibri"/>
            </a:endParaRPr>
          </a:p>
          <a:p>
            <a:pPr algn="l" defTabSz="1828617" hangingPunct="1">
              <a:defRPr/>
            </a:pPr>
            <a:r>
              <a:rPr lang="en-GB" sz="3572" b="1" kern="1200" dirty="0">
                <a:solidFill>
                  <a:prstClr val="black"/>
                </a:solidFill>
                <a:latin typeface="Calibri"/>
              </a:rPr>
              <a:t>Financially planning</a:t>
            </a:r>
          </a:p>
          <a:p>
            <a:pPr marL="1404175" lvl="1" indent="-489867" algn="l" defTabSz="1828617" hangingPunct="1">
              <a:buFont typeface="Arial" panose="020B0604020202020204" pitchFamily="34" charset="0"/>
              <a:buChar char="•"/>
              <a:defRPr/>
            </a:pPr>
            <a:r>
              <a:rPr lang="en-GB" sz="3572" kern="1200" dirty="0">
                <a:solidFill>
                  <a:prstClr val="black"/>
                </a:solidFill>
                <a:latin typeface="Calibri"/>
              </a:rPr>
              <a:t>Estimated programme costs are being modelled in 30 year business plan for WCC social rented homes. From the detailed modelling of Westminster’s social housing portfolio we have estimated that circa £220m of investment is required to achieve an </a:t>
            </a:r>
            <a:r>
              <a:rPr lang="en-GB" sz="3572" u="sng" kern="1200" dirty="0">
                <a:solidFill>
                  <a:prstClr val="black"/>
                </a:solidFill>
                <a:latin typeface="Calibri"/>
              </a:rPr>
              <a:t>average</a:t>
            </a:r>
            <a:r>
              <a:rPr lang="en-GB" sz="3572" kern="1200" dirty="0">
                <a:solidFill>
                  <a:prstClr val="black"/>
                </a:solidFill>
                <a:latin typeface="Calibri"/>
              </a:rPr>
              <a:t> SAP B rating and then Net Zero. </a:t>
            </a:r>
          </a:p>
        </p:txBody>
      </p:sp>
      <p:pic>
        <p:nvPicPr>
          <p:cNvPr id="3" name="Picture 2">
            <a:extLst>
              <a:ext uri="{FF2B5EF4-FFF2-40B4-BE49-F238E27FC236}">
                <a16:creationId xmlns:a16="http://schemas.microsoft.com/office/drawing/2014/main" id="{FDDB77B1-A964-45B8-8678-05108A4BAFEC}"/>
              </a:ext>
            </a:extLst>
          </p:cNvPr>
          <p:cNvPicPr>
            <a:picLocks noChangeAspect="1"/>
          </p:cNvPicPr>
          <p:nvPr/>
        </p:nvPicPr>
        <p:blipFill>
          <a:blip r:embed="rId2"/>
          <a:stretch>
            <a:fillRect/>
          </a:stretch>
        </p:blipFill>
        <p:spPr>
          <a:xfrm>
            <a:off x="17665627" y="2493955"/>
            <a:ext cx="3195320" cy="209085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3C43304D-7BE0-4D3E-B281-217169CCD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809328"/>
            <a:ext cx="18288000" cy="12241360"/>
          </a:xfrm>
          <a:prstGeom prst="rect">
            <a:avLst/>
          </a:prstGeom>
        </p:spPr>
      </p:pic>
    </p:spTree>
    <p:extLst>
      <p:ext uri="{BB962C8B-B14F-4D97-AF65-F5344CB8AC3E}">
        <p14:creationId xmlns:p14="http://schemas.microsoft.com/office/powerpoint/2010/main" val="35223893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9D685C2C-2F38-403E-84B1-BF44A2ADC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113584"/>
            <a:ext cx="18288000" cy="9793088"/>
          </a:xfrm>
          <a:prstGeom prst="rect">
            <a:avLst/>
          </a:prstGeom>
        </p:spPr>
      </p:pic>
    </p:spTree>
    <p:extLst>
      <p:ext uri="{BB962C8B-B14F-4D97-AF65-F5344CB8AC3E}">
        <p14:creationId xmlns:p14="http://schemas.microsoft.com/office/powerpoint/2010/main" val="26413611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42381D-ED54-456F-9BE3-6C1560EBA017}"/>
              </a:ext>
            </a:extLst>
          </p:cNvPr>
          <p:cNvSpPr txBox="1"/>
          <p:nvPr/>
        </p:nvSpPr>
        <p:spPr>
          <a:xfrm>
            <a:off x="3962400" y="1066800"/>
            <a:ext cx="14422288" cy="1981200"/>
          </a:xfrm>
          <a:prstGeom prst="rect">
            <a:avLst/>
          </a:prstGeom>
        </p:spPr>
        <p:txBody>
          <a:bodyPr vert="horz" lIns="182880" tIns="91440" rIns="182880" bIns="91440" rtlCol="0" anchor="ctr">
            <a:normAutofit/>
          </a:bodyPr>
          <a:lstStyle/>
          <a:p>
            <a:pPr algn="l" defTabSz="1828800" fontAlgn="base" hangingPunct="1">
              <a:spcBef>
                <a:spcPct val="0"/>
              </a:spcBef>
              <a:spcAft>
                <a:spcPts val="1200"/>
              </a:spcAft>
            </a:pPr>
            <a:r>
              <a:rPr lang="en-US" sz="8000" kern="1200" spc="-200">
                <a:solidFill>
                  <a:srgbClr val="D2533C"/>
                </a:solidFill>
                <a:latin typeface="Arial"/>
                <a:ea typeface="+mj-ea"/>
                <a:cs typeface="+mj-cs"/>
              </a:rPr>
              <a:t>LEASE Learn</a:t>
            </a:r>
          </a:p>
        </p:txBody>
      </p:sp>
      <p:pic>
        <p:nvPicPr>
          <p:cNvPr id="7" name="Picture 6">
            <a:extLst>
              <a:ext uri="{FF2B5EF4-FFF2-40B4-BE49-F238E27FC236}">
                <a16:creationId xmlns:a16="http://schemas.microsoft.com/office/drawing/2014/main" id="{29355F38-9E76-B4FB-8D75-EF4646AAD0CC}"/>
              </a:ext>
            </a:extLst>
          </p:cNvPr>
          <p:cNvPicPr>
            <a:picLocks noChangeAspect="1"/>
          </p:cNvPicPr>
          <p:nvPr/>
        </p:nvPicPr>
        <p:blipFill>
          <a:blip r:embed="rId3"/>
          <a:stretch>
            <a:fillRect/>
          </a:stretch>
        </p:blipFill>
        <p:spPr>
          <a:xfrm>
            <a:off x="3962400" y="3448051"/>
            <a:ext cx="16459200" cy="9258298"/>
          </a:xfrm>
          <a:prstGeom prst="rect">
            <a:avLst/>
          </a:prstGeom>
          <a:noFill/>
        </p:spPr>
      </p:pic>
    </p:spTree>
    <p:extLst>
      <p:ext uri="{BB962C8B-B14F-4D97-AF65-F5344CB8AC3E}">
        <p14:creationId xmlns:p14="http://schemas.microsoft.com/office/powerpoint/2010/main" val="3439828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563F-BD65-5825-6429-58084520293C}"/>
              </a:ext>
            </a:extLst>
          </p:cNvPr>
          <p:cNvSpPr>
            <a:spLocks noGrp="1"/>
          </p:cNvSpPr>
          <p:nvPr>
            <p:ph type="title"/>
          </p:nvPr>
        </p:nvSpPr>
        <p:spPr/>
        <p:txBody>
          <a:bodyPr/>
          <a:lstStyle/>
          <a:p>
            <a:r>
              <a:rPr lang="en-US" sz="5600" dirty="0">
                <a:solidFill>
                  <a:srgbClr val="D2533C"/>
                </a:solidFill>
                <a:latin typeface="Arial"/>
              </a:rPr>
              <a:t>Top 10 enquiry subjects  from leaseholders in Westminster – 2021/22 vs 2020/21 vs 2019/20</a:t>
            </a:r>
            <a:endParaRPr lang="en-GB" dirty="0"/>
          </a:p>
        </p:txBody>
      </p:sp>
      <p:pic>
        <p:nvPicPr>
          <p:cNvPr id="5" name="Content Placeholder 4">
            <a:extLst>
              <a:ext uri="{FF2B5EF4-FFF2-40B4-BE49-F238E27FC236}">
                <a16:creationId xmlns:a16="http://schemas.microsoft.com/office/drawing/2014/main" id="{0E577126-9354-9389-3E44-3FB9B84CEA0E}"/>
              </a:ext>
            </a:extLst>
          </p:cNvPr>
          <p:cNvPicPr>
            <a:picLocks noGrp="1" noChangeAspect="1"/>
          </p:cNvPicPr>
          <p:nvPr>
            <p:ph idx="1"/>
          </p:nvPr>
        </p:nvPicPr>
        <p:blipFill>
          <a:blip r:embed="rId2"/>
          <a:stretch>
            <a:fillRect/>
          </a:stretch>
        </p:blipFill>
        <p:spPr>
          <a:xfrm>
            <a:off x="3962400" y="3401616"/>
            <a:ext cx="16438512" cy="8640960"/>
          </a:xfrm>
          <a:prstGeom prst="rect">
            <a:avLst/>
          </a:prstGeom>
        </p:spPr>
      </p:pic>
    </p:spTree>
    <p:extLst>
      <p:ext uri="{BB962C8B-B14F-4D97-AF65-F5344CB8AC3E}">
        <p14:creationId xmlns:p14="http://schemas.microsoft.com/office/powerpoint/2010/main" val="9906394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085D-4CA7-4F49-B6BA-9DDDCFEE0842}"/>
              </a:ext>
            </a:extLst>
          </p:cNvPr>
          <p:cNvSpPr>
            <a:spLocks noGrp="1"/>
          </p:cNvSpPr>
          <p:nvPr>
            <p:ph type="title"/>
          </p:nvPr>
        </p:nvSpPr>
        <p:spPr/>
        <p:txBody>
          <a:bodyPr>
            <a:normAutofit/>
          </a:bodyPr>
          <a:lstStyle/>
          <a:p>
            <a:r>
              <a:rPr lang="en-GB" dirty="0"/>
              <a:t>Reform</a:t>
            </a:r>
          </a:p>
        </p:txBody>
      </p:sp>
      <p:sp>
        <p:nvSpPr>
          <p:cNvPr id="3" name="Content Placeholder 2">
            <a:extLst>
              <a:ext uri="{FF2B5EF4-FFF2-40B4-BE49-F238E27FC236}">
                <a16:creationId xmlns:a16="http://schemas.microsoft.com/office/drawing/2014/main" id="{46102094-84FA-4023-A74C-9468E13ADD3B}"/>
              </a:ext>
            </a:extLst>
          </p:cNvPr>
          <p:cNvSpPr>
            <a:spLocks noGrp="1"/>
          </p:cNvSpPr>
          <p:nvPr>
            <p:ph idx="1"/>
          </p:nvPr>
        </p:nvSpPr>
        <p:spPr/>
        <p:txBody>
          <a:bodyPr>
            <a:normAutofit/>
          </a:bodyPr>
          <a:lstStyle/>
          <a:p>
            <a:r>
              <a:rPr lang="en-US" dirty="0"/>
              <a:t>Leasehold</a:t>
            </a:r>
          </a:p>
          <a:p>
            <a:pPr lvl="1"/>
            <a:r>
              <a:rPr lang="en-US" dirty="0"/>
              <a:t>The Leasehold Reform (Ground Rent) Act  2022 – generally, future ground rents can only be a peppercorn</a:t>
            </a:r>
          </a:p>
          <a:p>
            <a:pPr marL="548640" lvl="1" indent="0">
              <a:buNone/>
            </a:pPr>
            <a:endParaRPr lang="en-US" dirty="0"/>
          </a:p>
          <a:p>
            <a:pPr lvl="1"/>
            <a:r>
              <a:rPr lang="en-US" dirty="0"/>
              <a:t>Future legislation – to make it easier and cheaper for leaseholders to buy their homes</a:t>
            </a:r>
          </a:p>
          <a:p>
            <a:pPr marL="548640" lvl="1" indent="0">
              <a:buNone/>
            </a:pPr>
            <a:endParaRPr lang="en-US" dirty="0"/>
          </a:p>
          <a:p>
            <a:r>
              <a:rPr lang="en-US" dirty="0"/>
              <a:t>Building Safety</a:t>
            </a:r>
          </a:p>
          <a:p>
            <a:pPr lvl="1"/>
            <a:r>
              <a:rPr lang="en-US" dirty="0"/>
              <a:t>Building Safety Act 2022</a:t>
            </a:r>
          </a:p>
          <a:p>
            <a:pPr lvl="2"/>
            <a:r>
              <a:rPr lang="en-US" dirty="0"/>
              <a:t>Leaseholder Protections</a:t>
            </a:r>
          </a:p>
          <a:p>
            <a:pPr lvl="2"/>
            <a:r>
              <a:rPr lang="en-US" dirty="0"/>
              <a:t>Extension of developers’ liability under the Defective Premises Act 1972</a:t>
            </a:r>
          </a:p>
          <a:p>
            <a:pPr lvl="2"/>
            <a:r>
              <a:rPr lang="en-US" dirty="0"/>
              <a:t>Establishes Building Safety Regulator</a:t>
            </a:r>
          </a:p>
          <a:p>
            <a:pPr lvl="2"/>
            <a:r>
              <a:rPr lang="en-US" dirty="0"/>
              <a:t>Establishes New Homes Ombudsman</a:t>
            </a:r>
          </a:p>
          <a:p>
            <a:pPr lvl="1"/>
            <a:endParaRPr lang="en-US" dirty="0"/>
          </a:p>
          <a:p>
            <a:pPr marL="0" indent="0">
              <a:buNone/>
            </a:pPr>
            <a:endParaRPr lang="en-US" dirty="0"/>
          </a:p>
        </p:txBody>
      </p:sp>
    </p:spTree>
    <p:extLst>
      <p:ext uri="{BB962C8B-B14F-4D97-AF65-F5344CB8AC3E}">
        <p14:creationId xmlns:p14="http://schemas.microsoft.com/office/powerpoint/2010/main" val="2793721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6"/>
          <p:cNvSpPr>
            <a:spLocks noGrp="1"/>
          </p:cNvSpPr>
          <p:nvPr>
            <p:ph idx="4294967295"/>
          </p:nvPr>
        </p:nvSpPr>
        <p:spPr>
          <a:xfrm>
            <a:off x="3048001" y="3200400"/>
            <a:ext cx="16414750" cy="9753600"/>
          </a:xfrm>
        </p:spPr>
        <p:txBody>
          <a:bodyPr anchor="ctr"/>
          <a:lstStyle/>
          <a:p>
            <a:pPr algn="ctr">
              <a:buFontTx/>
              <a:buNone/>
            </a:pPr>
            <a:r>
              <a:rPr lang="en-GB" sz="8000" dirty="0">
                <a:cs typeface="Arial" pitchFamily="34" charset="0"/>
              </a:rPr>
              <a:t>Questions?</a:t>
            </a:r>
          </a:p>
          <a:p>
            <a:pPr algn="ctr">
              <a:buFontTx/>
              <a:buNone/>
            </a:pPr>
            <a:endParaRPr lang="en-GB" sz="8000" dirty="0">
              <a:cs typeface="Arial" pitchFamily="34" charset="0"/>
            </a:endParaRPr>
          </a:p>
          <a:p>
            <a:pPr algn="ctr">
              <a:buFontTx/>
              <a:buNone/>
            </a:pPr>
            <a:r>
              <a:rPr lang="en-GB" dirty="0">
                <a:cs typeface="Arial" pitchFamily="34" charset="0"/>
              </a:rPr>
              <a:t>The Leasehold Advisory Service</a:t>
            </a:r>
          </a:p>
          <a:p>
            <a:pPr algn="ctr">
              <a:buFontTx/>
              <a:buNone/>
            </a:pPr>
            <a:r>
              <a:rPr lang="en-GB" sz="4000" dirty="0">
                <a:cs typeface="Arial" pitchFamily="34" charset="0"/>
              </a:rPr>
              <a:t>020 7832 2500</a:t>
            </a:r>
          </a:p>
          <a:p>
            <a:pPr algn="ctr">
              <a:buFontTx/>
              <a:buNone/>
            </a:pPr>
            <a:r>
              <a:rPr lang="en-GB" sz="4000" dirty="0">
                <a:cs typeface="Arial" pitchFamily="34" charset="0"/>
                <a:hlinkClick r:id="rId3"/>
              </a:rPr>
              <a:t>info@lease-advice.org</a:t>
            </a:r>
            <a:r>
              <a:rPr lang="en-GB" sz="4000" dirty="0">
                <a:cs typeface="Arial" pitchFamily="34" charset="0"/>
              </a:rPr>
              <a:t> </a:t>
            </a:r>
          </a:p>
          <a:p>
            <a:pPr algn="ctr">
              <a:buFontTx/>
              <a:buNone/>
            </a:pPr>
            <a:r>
              <a:rPr lang="en-GB" sz="4000" dirty="0">
                <a:cs typeface="Arial" pitchFamily="34" charset="0"/>
                <a:hlinkClick r:id="rId4"/>
              </a:rPr>
              <a:t>www.lease-advice.org</a:t>
            </a:r>
            <a:r>
              <a:rPr lang="en-GB" sz="4000" dirty="0">
                <a:cs typeface="Arial" pitchFamily="34" charset="0"/>
              </a:rPr>
              <a:t> </a:t>
            </a:r>
          </a:p>
          <a:p>
            <a:pPr algn="ctr">
              <a:buFontTx/>
              <a:buNone/>
            </a:pPr>
            <a:r>
              <a:rPr lang="en-GB" sz="4000" dirty="0">
                <a:cs typeface="Arial" pitchFamily="34" charset="0"/>
              </a:rPr>
              <a:t>2 Marsham Street, London SW1P 4DP</a:t>
            </a:r>
          </a:p>
          <a:p>
            <a:pPr algn="ctr">
              <a:buFontTx/>
              <a:buNone/>
            </a:pPr>
            <a:r>
              <a:rPr lang="en-GB" sz="4000" b="1" i="1" dirty="0">
                <a:cs typeface="Arial" pitchFamily="34" charset="0"/>
              </a:rPr>
              <a:t>Working remotely</a:t>
            </a:r>
          </a:p>
          <a:p>
            <a:pPr algn="ctr">
              <a:buFontTx/>
              <a:buNone/>
            </a:pPr>
            <a:endParaRPr lang="en-GB" sz="8000" dirty="0">
              <a:latin typeface="Times" pitchFamily="18"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ctrTitle"/>
          </p:nvPr>
        </p:nvSpPr>
        <p:spPr>
          <a:xfrm>
            <a:off x="761353" y="4347736"/>
            <a:ext cx="21971004" cy="3051337"/>
          </a:xfrm>
          <a:prstGeom prst="rect">
            <a:avLst/>
          </a:prstGeom>
        </p:spPr>
        <p:txBody>
          <a:bodyPr>
            <a:noAutofit/>
          </a:bodyPr>
          <a:lstStyle>
            <a:lvl1pPr>
              <a:defRPr>
                <a:solidFill>
                  <a:schemeClr val="accent6">
                    <a:satOff val="-16844"/>
                    <a:lumOff val="-30747"/>
                  </a:schemeClr>
                </a:solidFill>
              </a:defRPr>
            </a:lvl1pPr>
          </a:lstStyle>
          <a:p>
            <a:pPr algn="ctr"/>
            <a:r>
              <a:rPr lang="en-GB" sz="25000" dirty="0"/>
              <a:t>Q&amp;A</a:t>
            </a:r>
          </a:p>
        </p:txBody>
      </p:sp>
      <p:sp>
        <p:nvSpPr>
          <p:cNvPr id="3" name="Text Placeholder 2">
            <a:extLst>
              <a:ext uri="{FF2B5EF4-FFF2-40B4-BE49-F238E27FC236}">
                <a16:creationId xmlns:a16="http://schemas.microsoft.com/office/drawing/2014/main" id="{236B0AB4-73C8-F954-2BC3-7CE4B31B5FA5}"/>
              </a:ext>
            </a:extLst>
          </p:cNvPr>
          <p:cNvSpPr>
            <a:spLocks noGrp="1"/>
          </p:cNvSpPr>
          <p:nvPr>
            <p:ph type="body" sz="quarter" idx="21"/>
          </p:nvPr>
        </p:nvSpPr>
        <p:spPr/>
        <p:txBody>
          <a:bodyPr>
            <a:normAutofit lnSpcReduction="10000"/>
          </a:bodyPr>
          <a:lstStyle/>
          <a:p>
            <a:endParaRPr lang="en-GB"/>
          </a:p>
        </p:txBody>
      </p:sp>
    </p:spTree>
    <p:extLst>
      <p:ext uri="{BB962C8B-B14F-4D97-AF65-F5344CB8AC3E}">
        <p14:creationId xmlns:p14="http://schemas.microsoft.com/office/powerpoint/2010/main" val="1962169504"/>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Presentation Title"/>
          <p:cNvSpPr txBox="1">
            <a:spLocks noGrp="1"/>
          </p:cNvSpPr>
          <p:nvPr>
            <p:ph type="ctrTitle"/>
          </p:nvPr>
        </p:nvSpPr>
        <p:spPr>
          <a:xfrm>
            <a:off x="1000839" y="6143879"/>
            <a:ext cx="21971004" cy="3051337"/>
          </a:xfrm>
          <a:prstGeom prst="rect">
            <a:avLst/>
          </a:prstGeom>
        </p:spPr>
        <p:txBody>
          <a:bodyPr>
            <a:noAutofit/>
          </a:bodyPr>
          <a:lstStyle>
            <a:lvl1pPr>
              <a:defRPr>
                <a:solidFill>
                  <a:schemeClr val="accent6">
                    <a:satOff val="-16844"/>
                    <a:lumOff val="-30747"/>
                  </a:schemeClr>
                </a:solidFill>
              </a:defRPr>
            </a:lvl1pPr>
          </a:lstStyle>
          <a:p>
            <a:pPr algn="ct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9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0800 358 3783</a:t>
            </a:r>
            <a:br>
              <a:rPr lang="en-GB" sz="96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GB" sz="9600" u="sng" dirty="0">
                <a:solidFill>
                  <a:schemeClr val="bg1"/>
                </a:solidFill>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housing.enquiries@westminster.gov.uk</a:t>
            </a:r>
            <a:br>
              <a:rPr lang="en-GB" sz="96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GB" sz="9600" u="sng" dirty="0">
                <a:solidFill>
                  <a:schemeClr val="bg1"/>
                </a:solidFill>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www.westminster.gov.uk</a:t>
            </a:r>
            <a:endParaRPr lang="en-GB" sz="25000" dirty="0">
              <a:solidFill>
                <a:schemeClr val="bg1"/>
              </a:solidFill>
            </a:endParaRPr>
          </a:p>
        </p:txBody>
      </p:sp>
      <p:sp>
        <p:nvSpPr>
          <p:cNvPr id="3" name="Text Placeholder 2">
            <a:extLst>
              <a:ext uri="{FF2B5EF4-FFF2-40B4-BE49-F238E27FC236}">
                <a16:creationId xmlns:a16="http://schemas.microsoft.com/office/drawing/2014/main" id="{236B0AB4-73C8-F954-2BC3-7CE4B31B5FA5}"/>
              </a:ext>
            </a:extLst>
          </p:cNvPr>
          <p:cNvSpPr>
            <a:spLocks noGrp="1"/>
          </p:cNvSpPr>
          <p:nvPr>
            <p:ph type="body" sz="quarter" idx="21"/>
          </p:nvPr>
        </p:nvSpPr>
        <p:spPr/>
        <p:txBody>
          <a:bodyPr>
            <a:normAutofit lnSpcReduction="10000"/>
          </a:bodyPr>
          <a:lstStyle/>
          <a:p>
            <a:endParaRPr lang="en-GB"/>
          </a:p>
        </p:txBody>
      </p:sp>
    </p:spTree>
    <p:extLst>
      <p:ext uri="{BB962C8B-B14F-4D97-AF65-F5344CB8AC3E}">
        <p14:creationId xmlns:p14="http://schemas.microsoft.com/office/powerpoint/2010/main" val="130149556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57258-A620-49AC-A652-108CC787D227}"/>
              </a:ext>
            </a:extLst>
          </p:cNvPr>
          <p:cNvPicPr>
            <a:picLocks noChangeAspect="1"/>
          </p:cNvPicPr>
          <p:nvPr/>
        </p:nvPicPr>
        <p:blipFill>
          <a:blip r:embed="rId2"/>
          <a:stretch>
            <a:fillRect/>
          </a:stretch>
        </p:blipFill>
        <p:spPr>
          <a:xfrm>
            <a:off x="4219686" y="4811526"/>
            <a:ext cx="10389726" cy="5600339"/>
          </a:xfrm>
          <a:prstGeom prst="rect">
            <a:avLst/>
          </a:prstGeom>
        </p:spPr>
      </p:pic>
      <p:graphicFrame>
        <p:nvGraphicFramePr>
          <p:cNvPr id="5" name="Table 4">
            <a:extLst>
              <a:ext uri="{FF2B5EF4-FFF2-40B4-BE49-F238E27FC236}">
                <a16:creationId xmlns:a16="http://schemas.microsoft.com/office/drawing/2014/main" id="{EE771A74-1266-47F4-91C7-A37A3F333B8D}"/>
              </a:ext>
            </a:extLst>
          </p:cNvPr>
          <p:cNvGraphicFramePr>
            <a:graphicFrameLocks noGrp="1"/>
          </p:cNvGraphicFramePr>
          <p:nvPr/>
        </p:nvGraphicFramePr>
        <p:xfrm>
          <a:off x="6345724" y="6035051"/>
          <a:ext cx="1729170" cy="2621276"/>
        </p:xfrm>
        <a:graphic>
          <a:graphicData uri="http://schemas.openxmlformats.org/drawingml/2006/table">
            <a:tbl>
              <a:tblPr firstRow="1" bandRow="1">
                <a:tableStyleId>{5940675A-B579-460E-94D1-54222C63F5DA}</a:tableStyleId>
              </a:tblPr>
              <a:tblGrid>
                <a:gridCol w="436767">
                  <a:extLst>
                    <a:ext uri="{9D8B030D-6E8A-4147-A177-3AD203B41FA5}">
                      <a16:colId xmlns:a16="http://schemas.microsoft.com/office/drawing/2014/main" val="20000"/>
                    </a:ext>
                  </a:extLst>
                </a:gridCol>
                <a:gridCol w="1292403">
                  <a:extLst>
                    <a:ext uri="{9D8B030D-6E8A-4147-A177-3AD203B41FA5}">
                      <a16:colId xmlns:a16="http://schemas.microsoft.com/office/drawing/2014/main" val="20001"/>
                    </a:ext>
                  </a:extLst>
                </a:gridCol>
              </a:tblGrid>
              <a:tr h="370114">
                <a:tc>
                  <a:txBody>
                    <a:bodyPr/>
                    <a:lstStyle/>
                    <a:p>
                      <a:r>
                        <a:rPr lang="en-GB" sz="1600" dirty="0">
                          <a:solidFill>
                            <a:schemeClr val="tx1"/>
                          </a:solidFill>
                        </a:rPr>
                        <a:t>A</a:t>
                      </a:r>
                    </a:p>
                  </a:txBody>
                  <a:tcPr marL="130629" marR="130629" marT="65314" marB="65314">
                    <a:lnL w="12700" cmpd="sng">
                      <a:noFill/>
                    </a:lnL>
                    <a:lnR w="12700" cap="flat" cmpd="sng" algn="ctr">
                      <a:solidFill>
                        <a:schemeClr val="bg2">
                          <a:lumMod val="50000"/>
                        </a:schemeClr>
                      </a:solidFill>
                      <a:prstDash val="solid"/>
                      <a:round/>
                      <a:headEnd type="none" w="med" len="med"/>
                      <a:tailEnd type="none" w="med" len="med"/>
                    </a:lnR>
                    <a:lnT w="12700" cmpd="sng">
                      <a:noFill/>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GB" sz="1600" dirty="0">
                          <a:solidFill>
                            <a:schemeClr val="tx1"/>
                          </a:solidFill>
                        </a:rPr>
                        <a:t>0</a:t>
                      </a:r>
                    </a:p>
                  </a:txBody>
                  <a:tcPr marL="130629" marR="130629" marT="65314" marB="65314">
                    <a:lnL w="12700" cap="flat" cmpd="sng" algn="ctr">
                      <a:solidFill>
                        <a:schemeClr val="bg2">
                          <a:lumMod val="50000"/>
                        </a:schemeClr>
                      </a:solidFill>
                      <a:prstDash val="solid"/>
                      <a:round/>
                      <a:headEnd type="none" w="med" len="med"/>
                      <a:tailEnd type="none" w="med" len="med"/>
                    </a:lnL>
                    <a:lnR w="12700" cmpd="sng">
                      <a:noFill/>
                    </a:lnR>
                    <a:lnT w="12700" cmpd="sng">
                      <a:noFill/>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370114">
                <a:tc>
                  <a:txBody>
                    <a:bodyPr/>
                    <a:lstStyle/>
                    <a:p>
                      <a:r>
                        <a:rPr lang="en-GB" sz="1600" dirty="0">
                          <a:solidFill>
                            <a:schemeClr val="tx1"/>
                          </a:solidFill>
                        </a:rPr>
                        <a:t>B</a:t>
                      </a:r>
                    </a:p>
                  </a:txBody>
                  <a:tcPr marL="130629" marR="130629" marT="65314" marB="65314">
                    <a:lnL w="12700" cmpd="sng">
                      <a:noFill/>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GB" sz="1600" dirty="0">
                          <a:solidFill>
                            <a:schemeClr val="tx1"/>
                          </a:solidFill>
                        </a:rPr>
                        <a:t>475</a:t>
                      </a:r>
                    </a:p>
                  </a:txBody>
                  <a:tcPr marL="130629" marR="130629" marT="65314" marB="65314">
                    <a:lnL w="12700" cap="flat" cmpd="sng" algn="ctr">
                      <a:solidFill>
                        <a:schemeClr val="bg2">
                          <a:lumMod val="50000"/>
                        </a:schemeClr>
                      </a:solidFill>
                      <a:prstDash val="solid"/>
                      <a:round/>
                      <a:headEnd type="none" w="med" len="med"/>
                      <a:tailEnd type="none" w="med" len="med"/>
                    </a:lnL>
                    <a:lnR w="12700" cmpd="sng">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70114">
                <a:tc>
                  <a:txBody>
                    <a:bodyPr/>
                    <a:lstStyle/>
                    <a:p>
                      <a:r>
                        <a:rPr lang="en-GB" sz="1600" dirty="0">
                          <a:solidFill>
                            <a:schemeClr val="tx1"/>
                          </a:solidFill>
                        </a:rPr>
                        <a:t>C</a:t>
                      </a:r>
                    </a:p>
                  </a:txBody>
                  <a:tcPr marL="130629" marR="130629" marT="65314" marB="65314">
                    <a:lnL w="12700" cmpd="sng">
                      <a:noFill/>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GB" sz="1600" dirty="0">
                          <a:solidFill>
                            <a:schemeClr val="tx1"/>
                          </a:solidFill>
                        </a:rPr>
                        <a:t>7593</a:t>
                      </a:r>
                    </a:p>
                  </a:txBody>
                  <a:tcPr marL="130629" marR="130629" marT="65314" marB="65314">
                    <a:lnL w="12700" cap="flat" cmpd="sng" algn="ctr">
                      <a:solidFill>
                        <a:schemeClr val="bg2">
                          <a:lumMod val="50000"/>
                        </a:schemeClr>
                      </a:solidFill>
                      <a:prstDash val="solid"/>
                      <a:round/>
                      <a:headEnd type="none" w="med" len="med"/>
                      <a:tailEnd type="none" w="med" len="med"/>
                    </a:lnL>
                    <a:lnR w="12700" cmpd="sng">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370114">
                <a:tc>
                  <a:txBody>
                    <a:bodyPr/>
                    <a:lstStyle/>
                    <a:p>
                      <a:r>
                        <a:rPr lang="en-GB" sz="1600" dirty="0">
                          <a:solidFill>
                            <a:schemeClr val="tx1"/>
                          </a:solidFill>
                        </a:rPr>
                        <a:t>D</a:t>
                      </a:r>
                    </a:p>
                  </a:txBody>
                  <a:tcPr marL="130629" marR="130629" marT="65314" marB="65314">
                    <a:lnL w="12700" cmpd="sng">
                      <a:noFill/>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GB" sz="1600" dirty="0">
                          <a:solidFill>
                            <a:schemeClr val="tx1"/>
                          </a:solidFill>
                        </a:rPr>
                        <a:t>3337</a:t>
                      </a:r>
                    </a:p>
                  </a:txBody>
                  <a:tcPr marL="130629" marR="130629" marT="65314" marB="65314">
                    <a:lnL w="12700" cap="flat" cmpd="sng" algn="ctr">
                      <a:solidFill>
                        <a:schemeClr val="bg2">
                          <a:lumMod val="50000"/>
                        </a:schemeClr>
                      </a:solidFill>
                      <a:prstDash val="solid"/>
                      <a:round/>
                      <a:headEnd type="none" w="med" len="med"/>
                      <a:tailEnd type="none" w="med" len="med"/>
                    </a:lnL>
                    <a:lnR w="12700" cmpd="sng">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370114">
                <a:tc>
                  <a:txBody>
                    <a:bodyPr/>
                    <a:lstStyle/>
                    <a:p>
                      <a:r>
                        <a:rPr lang="en-GB" sz="1600" dirty="0">
                          <a:solidFill>
                            <a:schemeClr val="tx1"/>
                          </a:solidFill>
                        </a:rPr>
                        <a:t>E</a:t>
                      </a:r>
                    </a:p>
                  </a:txBody>
                  <a:tcPr marL="130629" marR="130629" marT="65314" marB="65314">
                    <a:lnL w="12700" cmpd="sng">
                      <a:noFill/>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GB" sz="1600" dirty="0">
                          <a:solidFill>
                            <a:schemeClr val="tx1"/>
                          </a:solidFill>
                        </a:rPr>
                        <a:t>239</a:t>
                      </a:r>
                    </a:p>
                  </a:txBody>
                  <a:tcPr marL="130629" marR="130629" marT="65314" marB="65314">
                    <a:lnL w="12700" cap="flat" cmpd="sng" algn="ctr">
                      <a:solidFill>
                        <a:schemeClr val="bg2">
                          <a:lumMod val="50000"/>
                        </a:schemeClr>
                      </a:solidFill>
                      <a:prstDash val="solid"/>
                      <a:round/>
                      <a:headEnd type="none" w="med" len="med"/>
                      <a:tailEnd type="none" w="med" len="med"/>
                    </a:lnL>
                    <a:lnR w="12700" cmpd="sng">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370114">
                <a:tc>
                  <a:txBody>
                    <a:bodyPr/>
                    <a:lstStyle/>
                    <a:p>
                      <a:r>
                        <a:rPr lang="en-GB" sz="1600" dirty="0">
                          <a:solidFill>
                            <a:schemeClr val="tx1"/>
                          </a:solidFill>
                        </a:rPr>
                        <a:t>F</a:t>
                      </a:r>
                    </a:p>
                  </a:txBody>
                  <a:tcPr marL="130629" marR="130629" marT="65314" marB="65314">
                    <a:lnL w="12700" cmpd="sng">
                      <a:noFill/>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GB" sz="1600" dirty="0">
                          <a:solidFill>
                            <a:schemeClr val="tx1"/>
                          </a:solidFill>
                        </a:rPr>
                        <a:t>52</a:t>
                      </a:r>
                    </a:p>
                  </a:txBody>
                  <a:tcPr marL="130629" marR="130629" marT="65314" marB="65314">
                    <a:lnL w="12700" cap="flat" cmpd="sng" algn="ctr">
                      <a:solidFill>
                        <a:schemeClr val="bg2">
                          <a:lumMod val="50000"/>
                        </a:schemeClr>
                      </a:solidFill>
                      <a:prstDash val="solid"/>
                      <a:round/>
                      <a:headEnd type="none" w="med" len="med"/>
                      <a:tailEnd type="none" w="med" len="med"/>
                    </a:lnL>
                    <a:lnR w="12700" cmpd="sng">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370114">
                <a:tc>
                  <a:txBody>
                    <a:bodyPr/>
                    <a:lstStyle/>
                    <a:p>
                      <a:r>
                        <a:rPr lang="en-GB" sz="1600" dirty="0">
                          <a:solidFill>
                            <a:schemeClr val="tx1"/>
                          </a:solidFill>
                        </a:rPr>
                        <a:t>G</a:t>
                      </a:r>
                    </a:p>
                  </a:txBody>
                  <a:tcPr marL="130629" marR="130629" marT="65314" marB="65314">
                    <a:lnL w="12700" cmpd="sng">
                      <a:noFill/>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r"/>
                      <a:r>
                        <a:rPr lang="en-GB" sz="1600" dirty="0">
                          <a:solidFill>
                            <a:schemeClr val="tx1"/>
                          </a:solidFill>
                        </a:rPr>
                        <a:t>3</a:t>
                      </a:r>
                    </a:p>
                  </a:txBody>
                  <a:tcPr marL="130629" marR="130629" marT="65314" marB="65314">
                    <a:lnL w="12700" cap="flat" cmpd="sng" algn="ctr">
                      <a:solidFill>
                        <a:schemeClr val="bg2">
                          <a:lumMod val="50000"/>
                        </a:schemeClr>
                      </a:solidFill>
                      <a:prstDash val="solid"/>
                      <a:round/>
                      <a:headEnd type="none" w="med" len="med"/>
                      <a:tailEnd type="none" w="med" len="med"/>
                    </a:lnL>
                    <a:lnR w="12700" cmpd="sng">
                      <a:noFill/>
                    </a:lnR>
                    <a:lnT w="12700" cap="flat" cmpd="sng" algn="ctr">
                      <a:solidFill>
                        <a:schemeClr val="bg2">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510C7311-8BD9-477F-96DD-290A62E3F1B3}"/>
              </a:ext>
            </a:extLst>
          </p:cNvPr>
          <p:cNvSpPr txBox="1"/>
          <p:nvPr/>
        </p:nvSpPr>
        <p:spPr>
          <a:xfrm>
            <a:off x="4579726" y="10953884"/>
            <a:ext cx="7920880" cy="1191736"/>
          </a:xfrm>
          <a:prstGeom prst="rect">
            <a:avLst/>
          </a:prstGeom>
          <a:noFill/>
        </p:spPr>
        <p:txBody>
          <a:bodyPr wrap="square" rtlCol="0">
            <a:spAutoFit/>
          </a:bodyPr>
          <a:lstStyle/>
          <a:p>
            <a:pPr algn="l" defTabSz="1828617" hangingPunct="1"/>
            <a:r>
              <a:rPr lang="en-GB" sz="3572" kern="1200" dirty="0">
                <a:solidFill>
                  <a:prstClr val="black"/>
                </a:solidFill>
                <a:latin typeface="Calibri"/>
              </a:rPr>
              <a:t>Total carbon produced by WCC managed social rented stock is just under </a:t>
            </a:r>
            <a:r>
              <a:rPr lang="en-GB" sz="3572" b="1" kern="1200" dirty="0">
                <a:solidFill>
                  <a:prstClr val="black"/>
                </a:solidFill>
                <a:latin typeface="Calibri"/>
              </a:rPr>
              <a:t>30,000.</a:t>
            </a:r>
          </a:p>
        </p:txBody>
      </p:sp>
      <p:pic>
        <p:nvPicPr>
          <p:cNvPr id="7" name="Picture 6">
            <a:extLst>
              <a:ext uri="{FF2B5EF4-FFF2-40B4-BE49-F238E27FC236}">
                <a16:creationId xmlns:a16="http://schemas.microsoft.com/office/drawing/2014/main" id="{9CE818DB-C687-423C-86F5-00F200AFF3F4}"/>
              </a:ext>
            </a:extLst>
          </p:cNvPr>
          <p:cNvPicPr>
            <a:picLocks noChangeAspect="1"/>
          </p:cNvPicPr>
          <p:nvPr/>
        </p:nvPicPr>
        <p:blipFill rotWithShape="1">
          <a:blip r:embed="rId3"/>
          <a:srcRect l="11572" t="30310" r="43496" b="60521"/>
          <a:stretch/>
        </p:blipFill>
        <p:spPr>
          <a:xfrm>
            <a:off x="3962515" y="3105205"/>
            <a:ext cx="11127711" cy="1513467"/>
          </a:xfrm>
          <a:prstGeom prst="rect">
            <a:avLst/>
          </a:prstGeom>
        </p:spPr>
      </p:pic>
      <p:sp>
        <p:nvSpPr>
          <p:cNvPr id="8" name="TextBox 7">
            <a:extLst>
              <a:ext uri="{FF2B5EF4-FFF2-40B4-BE49-F238E27FC236}">
                <a16:creationId xmlns:a16="http://schemas.microsoft.com/office/drawing/2014/main" id="{B473D798-A1EF-4FC8-AFC1-34B3A5221B6A}"/>
              </a:ext>
            </a:extLst>
          </p:cNvPr>
          <p:cNvSpPr txBox="1"/>
          <p:nvPr/>
        </p:nvSpPr>
        <p:spPr>
          <a:xfrm>
            <a:off x="3551040" y="953181"/>
            <a:ext cx="11727017" cy="642035"/>
          </a:xfrm>
          <a:prstGeom prst="rect">
            <a:avLst/>
          </a:prstGeom>
          <a:noFill/>
        </p:spPr>
        <p:txBody>
          <a:bodyPr wrap="square" rtlCol="0">
            <a:spAutoFit/>
          </a:bodyPr>
          <a:lstStyle/>
          <a:p>
            <a:pPr algn="l" defTabSz="1828617" hangingPunct="1"/>
            <a:r>
              <a:rPr lang="en-GB" sz="3572" kern="1200" dirty="0">
                <a:solidFill>
                  <a:prstClr val="black"/>
                </a:solidFill>
                <a:latin typeface="Calibri"/>
              </a:rPr>
              <a:t>Housing - Responding to the Climate Emergency</a:t>
            </a:r>
          </a:p>
        </p:txBody>
      </p:sp>
      <p:sp>
        <p:nvSpPr>
          <p:cNvPr id="9" name="TextBox 8">
            <a:extLst>
              <a:ext uri="{FF2B5EF4-FFF2-40B4-BE49-F238E27FC236}">
                <a16:creationId xmlns:a16="http://schemas.microsoft.com/office/drawing/2014/main" id="{2C75E946-452B-4CD5-8B6C-D9E229D92196}"/>
              </a:ext>
            </a:extLst>
          </p:cNvPr>
          <p:cNvSpPr txBox="1"/>
          <p:nvPr/>
        </p:nvSpPr>
        <p:spPr>
          <a:xfrm>
            <a:off x="3962514" y="1976159"/>
            <a:ext cx="17076183" cy="971676"/>
          </a:xfrm>
          <a:prstGeom prst="rect">
            <a:avLst/>
          </a:prstGeom>
          <a:noFill/>
        </p:spPr>
        <p:txBody>
          <a:bodyPr wrap="square" rtlCol="0">
            <a:spAutoFit/>
          </a:bodyPr>
          <a:lstStyle/>
          <a:p>
            <a:pPr algn="l" defTabSz="1828617" hangingPunct="1"/>
            <a:r>
              <a:rPr lang="en-GB" sz="5714" b="1" kern="1200" dirty="0">
                <a:solidFill>
                  <a:prstClr val="black"/>
                </a:solidFill>
                <a:latin typeface="Calibri"/>
              </a:rPr>
              <a:t>Housing Carbon and Energy efficiency modelling results</a:t>
            </a:r>
          </a:p>
        </p:txBody>
      </p:sp>
      <p:sp>
        <p:nvSpPr>
          <p:cNvPr id="2" name="Flowchart: Connector 1">
            <a:extLst>
              <a:ext uri="{FF2B5EF4-FFF2-40B4-BE49-F238E27FC236}">
                <a16:creationId xmlns:a16="http://schemas.microsoft.com/office/drawing/2014/main" id="{C76DAC83-0C75-4B98-8BEE-A26D94AA555F}"/>
              </a:ext>
            </a:extLst>
          </p:cNvPr>
          <p:cNvSpPr/>
          <p:nvPr/>
        </p:nvSpPr>
        <p:spPr>
          <a:xfrm>
            <a:off x="8488732" y="3304137"/>
            <a:ext cx="1422564" cy="1391044"/>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617" hangingPunct="1"/>
            <a:endParaRPr lang="en-GB" sz="3572" kern="1200">
              <a:solidFill>
                <a:prstClr val="white"/>
              </a:solidFill>
              <a:latin typeface="Calibri"/>
            </a:endParaRPr>
          </a:p>
        </p:txBody>
      </p:sp>
      <p:sp>
        <p:nvSpPr>
          <p:cNvPr id="10" name="Flowchart: Connector 9">
            <a:extLst>
              <a:ext uri="{FF2B5EF4-FFF2-40B4-BE49-F238E27FC236}">
                <a16:creationId xmlns:a16="http://schemas.microsoft.com/office/drawing/2014/main" id="{96506153-32F5-49C9-9993-243775B38110}"/>
              </a:ext>
            </a:extLst>
          </p:cNvPr>
          <p:cNvSpPr/>
          <p:nvPr/>
        </p:nvSpPr>
        <p:spPr>
          <a:xfrm>
            <a:off x="6991061" y="7539443"/>
            <a:ext cx="1566261" cy="133729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617" hangingPunct="1"/>
            <a:endParaRPr lang="en-GB" sz="3572" kern="1200">
              <a:solidFill>
                <a:prstClr val="white"/>
              </a:solidFill>
              <a:latin typeface="Calibri"/>
            </a:endParaRPr>
          </a:p>
        </p:txBody>
      </p:sp>
      <p:graphicFrame>
        <p:nvGraphicFramePr>
          <p:cNvPr id="12" name="Table 12">
            <a:extLst>
              <a:ext uri="{FF2B5EF4-FFF2-40B4-BE49-F238E27FC236}">
                <a16:creationId xmlns:a16="http://schemas.microsoft.com/office/drawing/2014/main" id="{35273354-13C5-44DF-B931-5FE30CA37697}"/>
              </a:ext>
            </a:extLst>
          </p:cNvPr>
          <p:cNvGraphicFramePr>
            <a:graphicFrameLocks noGrp="1"/>
          </p:cNvGraphicFramePr>
          <p:nvPr/>
        </p:nvGraphicFramePr>
        <p:xfrm>
          <a:off x="16146824" y="3345668"/>
          <a:ext cx="4421324" cy="2290352"/>
        </p:xfrm>
        <a:graphic>
          <a:graphicData uri="http://schemas.openxmlformats.org/drawingml/2006/table">
            <a:tbl>
              <a:tblPr firstRow="1" bandRow="1">
                <a:tableStyleId>{5C22544A-7EE6-4342-B048-85BDC9FD1C3A}</a:tableStyleId>
              </a:tblPr>
              <a:tblGrid>
                <a:gridCol w="3275603">
                  <a:extLst>
                    <a:ext uri="{9D8B030D-6E8A-4147-A177-3AD203B41FA5}">
                      <a16:colId xmlns:a16="http://schemas.microsoft.com/office/drawing/2014/main" val="1501871998"/>
                    </a:ext>
                  </a:extLst>
                </a:gridCol>
                <a:gridCol w="1145721">
                  <a:extLst>
                    <a:ext uri="{9D8B030D-6E8A-4147-A177-3AD203B41FA5}">
                      <a16:colId xmlns:a16="http://schemas.microsoft.com/office/drawing/2014/main" val="155097494"/>
                    </a:ext>
                  </a:extLst>
                </a:gridCol>
              </a:tblGrid>
              <a:tr h="566057">
                <a:tc gridSpan="2">
                  <a:txBody>
                    <a:bodyPr/>
                    <a:lstStyle/>
                    <a:p>
                      <a:r>
                        <a:rPr lang="en-GB" sz="2900" dirty="0"/>
                        <a:t>Heating fuel</a:t>
                      </a:r>
                    </a:p>
                  </a:txBody>
                  <a:tcPr marL="130629" marR="130629" marT="65314" marB="65314"/>
                </a:tc>
                <a:tc hMerge="1">
                  <a:txBody>
                    <a:bodyPr/>
                    <a:lstStyle/>
                    <a:p>
                      <a:endParaRPr lang="en-GB" dirty="0"/>
                    </a:p>
                  </a:txBody>
                  <a:tcPr/>
                </a:tc>
                <a:extLst>
                  <a:ext uri="{0D108BD9-81ED-4DB2-BD59-A6C34878D82A}">
                    <a16:rowId xmlns:a16="http://schemas.microsoft.com/office/drawing/2014/main" val="3507040160"/>
                  </a:ext>
                </a:extLst>
              </a:tr>
              <a:tr h="566057">
                <a:tc>
                  <a:txBody>
                    <a:bodyPr/>
                    <a:lstStyle/>
                    <a:p>
                      <a:r>
                        <a:rPr lang="en-GB" sz="2900" dirty="0"/>
                        <a:t>Communal Gas</a:t>
                      </a:r>
                    </a:p>
                  </a:txBody>
                  <a:tcPr marL="130629" marR="130629" marT="65314" marB="65314"/>
                </a:tc>
                <a:tc>
                  <a:txBody>
                    <a:bodyPr/>
                    <a:lstStyle/>
                    <a:p>
                      <a:r>
                        <a:rPr lang="en-GB" sz="2900" dirty="0"/>
                        <a:t>33%</a:t>
                      </a:r>
                    </a:p>
                  </a:txBody>
                  <a:tcPr marL="130629" marR="130629" marT="65314" marB="65314"/>
                </a:tc>
                <a:extLst>
                  <a:ext uri="{0D108BD9-81ED-4DB2-BD59-A6C34878D82A}">
                    <a16:rowId xmlns:a16="http://schemas.microsoft.com/office/drawing/2014/main" val="803786911"/>
                  </a:ext>
                </a:extLst>
              </a:tr>
              <a:tr h="566057">
                <a:tc>
                  <a:txBody>
                    <a:bodyPr/>
                    <a:lstStyle/>
                    <a:p>
                      <a:r>
                        <a:rPr lang="en-GB" sz="2900" dirty="0"/>
                        <a:t>Individual Gas</a:t>
                      </a:r>
                    </a:p>
                  </a:txBody>
                  <a:tcPr marL="130629" marR="130629" marT="65314" marB="65314"/>
                </a:tc>
                <a:tc>
                  <a:txBody>
                    <a:bodyPr/>
                    <a:lstStyle/>
                    <a:p>
                      <a:r>
                        <a:rPr lang="en-GB" sz="2900" dirty="0"/>
                        <a:t>55%</a:t>
                      </a:r>
                    </a:p>
                  </a:txBody>
                  <a:tcPr marL="130629" marR="130629" marT="65314" marB="65314"/>
                </a:tc>
                <a:extLst>
                  <a:ext uri="{0D108BD9-81ED-4DB2-BD59-A6C34878D82A}">
                    <a16:rowId xmlns:a16="http://schemas.microsoft.com/office/drawing/2014/main" val="437481864"/>
                  </a:ext>
                </a:extLst>
              </a:tr>
              <a:tr h="566057">
                <a:tc>
                  <a:txBody>
                    <a:bodyPr/>
                    <a:lstStyle/>
                    <a:p>
                      <a:r>
                        <a:rPr lang="en-GB" sz="2900" dirty="0"/>
                        <a:t>Electric systems</a:t>
                      </a:r>
                    </a:p>
                  </a:txBody>
                  <a:tcPr marL="130629" marR="130629" marT="65314" marB="65314"/>
                </a:tc>
                <a:tc>
                  <a:txBody>
                    <a:bodyPr/>
                    <a:lstStyle/>
                    <a:p>
                      <a:r>
                        <a:rPr lang="en-GB" sz="2900" dirty="0"/>
                        <a:t>12%</a:t>
                      </a:r>
                    </a:p>
                  </a:txBody>
                  <a:tcPr marL="130629" marR="130629" marT="65314" marB="65314"/>
                </a:tc>
                <a:extLst>
                  <a:ext uri="{0D108BD9-81ED-4DB2-BD59-A6C34878D82A}">
                    <a16:rowId xmlns:a16="http://schemas.microsoft.com/office/drawing/2014/main" val="3417186716"/>
                  </a:ext>
                </a:extLst>
              </a:tr>
            </a:tbl>
          </a:graphicData>
        </a:graphic>
      </p:graphicFrame>
      <p:graphicFrame>
        <p:nvGraphicFramePr>
          <p:cNvPr id="13" name="Table 13">
            <a:extLst>
              <a:ext uri="{FF2B5EF4-FFF2-40B4-BE49-F238E27FC236}">
                <a16:creationId xmlns:a16="http://schemas.microsoft.com/office/drawing/2014/main" id="{A97904DD-542C-4FDA-B2CC-7D4EF1D55FD2}"/>
              </a:ext>
            </a:extLst>
          </p:cNvPr>
          <p:cNvGraphicFramePr>
            <a:graphicFrameLocks noGrp="1"/>
          </p:cNvGraphicFramePr>
          <p:nvPr/>
        </p:nvGraphicFramePr>
        <p:xfrm>
          <a:off x="14786868" y="5880177"/>
          <a:ext cx="5863509" cy="2471056"/>
        </p:xfrm>
        <a:graphic>
          <a:graphicData uri="http://schemas.openxmlformats.org/drawingml/2006/table">
            <a:tbl>
              <a:tblPr firstRow="1" bandRow="1">
                <a:tableStyleId>{5C22544A-7EE6-4342-B048-85BDC9FD1C3A}</a:tableStyleId>
              </a:tblPr>
              <a:tblGrid>
                <a:gridCol w="2566329">
                  <a:extLst>
                    <a:ext uri="{9D8B030D-6E8A-4147-A177-3AD203B41FA5}">
                      <a16:colId xmlns:a16="http://schemas.microsoft.com/office/drawing/2014/main" val="3735979080"/>
                    </a:ext>
                  </a:extLst>
                </a:gridCol>
                <a:gridCol w="1445546">
                  <a:extLst>
                    <a:ext uri="{9D8B030D-6E8A-4147-A177-3AD203B41FA5}">
                      <a16:colId xmlns:a16="http://schemas.microsoft.com/office/drawing/2014/main" val="833326489"/>
                    </a:ext>
                  </a:extLst>
                </a:gridCol>
                <a:gridCol w="1851634">
                  <a:extLst>
                    <a:ext uri="{9D8B030D-6E8A-4147-A177-3AD203B41FA5}">
                      <a16:colId xmlns:a16="http://schemas.microsoft.com/office/drawing/2014/main" val="1511764262"/>
                    </a:ext>
                  </a:extLst>
                </a:gridCol>
              </a:tblGrid>
              <a:tr h="1436914">
                <a:tc>
                  <a:txBody>
                    <a:bodyPr/>
                    <a:lstStyle/>
                    <a:p>
                      <a:r>
                        <a:rPr lang="en-GB" sz="2900" dirty="0"/>
                        <a:t>PV panels</a:t>
                      </a:r>
                    </a:p>
                  </a:txBody>
                  <a:tcPr marL="130629" marR="130629" marT="65314" marB="65314"/>
                </a:tc>
                <a:tc>
                  <a:txBody>
                    <a:bodyPr/>
                    <a:lstStyle/>
                    <a:p>
                      <a:r>
                        <a:rPr lang="en-GB" sz="2900" dirty="0"/>
                        <a:t>% of  stock</a:t>
                      </a:r>
                    </a:p>
                  </a:txBody>
                  <a:tcPr marL="130629" marR="130629" marT="65314" marB="65314"/>
                </a:tc>
                <a:tc>
                  <a:txBody>
                    <a:bodyPr/>
                    <a:lstStyle/>
                    <a:p>
                      <a:r>
                        <a:rPr lang="en-GB" sz="2900" dirty="0"/>
                        <a:t>Total System size</a:t>
                      </a:r>
                    </a:p>
                  </a:txBody>
                  <a:tcPr marL="130629" marR="130629" marT="65314" marB="65314"/>
                </a:tc>
                <a:extLst>
                  <a:ext uri="{0D108BD9-81ED-4DB2-BD59-A6C34878D82A}">
                    <a16:rowId xmlns:a16="http://schemas.microsoft.com/office/drawing/2014/main" val="511026594"/>
                  </a:ext>
                </a:extLst>
              </a:tr>
              <a:tr h="1001486">
                <a:tc>
                  <a:txBody>
                    <a:bodyPr/>
                    <a:lstStyle/>
                    <a:p>
                      <a:r>
                        <a:rPr lang="en-GB" sz="2900" dirty="0"/>
                        <a:t>Installed on 57 Blocks</a:t>
                      </a:r>
                    </a:p>
                  </a:txBody>
                  <a:tcPr marL="130629" marR="130629" marT="65314" marB="65314"/>
                </a:tc>
                <a:tc>
                  <a:txBody>
                    <a:bodyPr/>
                    <a:lstStyle/>
                    <a:p>
                      <a:r>
                        <a:rPr lang="en-GB" sz="2900" dirty="0"/>
                        <a:t>9%</a:t>
                      </a:r>
                    </a:p>
                  </a:txBody>
                  <a:tcPr marL="130629" marR="130629" marT="65314" marB="65314"/>
                </a:tc>
                <a:tc>
                  <a:txBody>
                    <a:bodyPr/>
                    <a:lstStyle/>
                    <a:p>
                      <a:r>
                        <a:rPr lang="en-GB" sz="2900" dirty="0"/>
                        <a:t>446 </a:t>
                      </a:r>
                      <a:r>
                        <a:rPr lang="en-GB" sz="2900" dirty="0" err="1"/>
                        <a:t>Kwp</a:t>
                      </a:r>
                      <a:endParaRPr lang="en-GB" sz="2900" dirty="0"/>
                    </a:p>
                  </a:txBody>
                  <a:tcPr marL="130629" marR="130629" marT="65314" marB="65314"/>
                </a:tc>
                <a:extLst>
                  <a:ext uri="{0D108BD9-81ED-4DB2-BD59-A6C34878D82A}">
                    <a16:rowId xmlns:a16="http://schemas.microsoft.com/office/drawing/2014/main" val="332887632"/>
                  </a:ext>
                </a:extLst>
              </a:tr>
            </a:tbl>
          </a:graphicData>
        </a:graphic>
      </p:graphicFrame>
      <p:graphicFrame>
        <p:nvGraphicFramePr>
          <p:cNvPr id="14" name="Table 13">
            <a:extLst>
              <a:ext uri="{FF2B5EF4-FFF2-40B4-BE49-F238E27FC236}">
                <a16:creationId xmlns:a16="http://schemas.microsoft.com/office/drawing/2014/main" id="{B61F214C-F274-4008-9705-2FBA1F5BEBCD}"/>
              </a:ext>
            </a:extLst>
          </p:cNvPr>
          <p:cNvGraphicFramePr>
            <a:graphicFrameLocks noGrp="1"/>
          </p:cNvGraphicFramePr>
          <p:nvPr/>
        </p:nvGraphicFramePr>
        <p:xfrm>
          <a:off x="14808075" y="8560839"/>
          <a:ext cx="5819716" cy="1145176"/>
        </p:xfrm>
        <a:graphic>
          <a:graphicData uri="http://schemas.openxmlformats.org/drawingml/2006/table">
            <a:tbl>
              <a:tblPr firstRow="1" bandRow="1">
                <a:tableStyleId>{5C22544A-7EE6-4342-B048-85BDC9FD1C3A}</a:tableStyleId>
              </a:tblPr>
              <a:tblGrid>
                <a:gridCol w="2886736">
                  <a:extLst>
                    <a:ext uri="{9D8B030D-6E8A-4147-A177-3AD203B41FA5}">
                      <a16:colId xmlns:a16="http://schemas.microsoft.com/office/drawing/2014/main" val="3735979080"/>
                    </a:ext>
                  </a:extLst>
                </a:gridCol>
                <a:gridCol w="2932980">
                  <a:extLst>
                    <a:ext uri="{9D8B030D-6E8A-4147-A177-3AD203B41FA5}">
                      <a16:colId xmlns:a16="http://schemas.microsoft.com/office/drawing/2014/main" val="833326489"/>
                    </a:ext>
                  </a:extLst>
                </a:gridCol>
              </a:tblGrid>
              <a:tr h="566057">
                <a:tc>
                  <a:txBody>
                    <a:bodyPr/>
                    <a:lstStyle/>
                    <a:p>
                      <a:r>
                        <a:rPr lang="en-GB" sz="2900" dirty="0"/>
                        <a:t>Double Glazing</a:t>
                      </a:r>
                    </a:p>
                  </a:txBody>
                  <a:tcPr marL="130629" marR="130629" marT="65314" marB="65314"/>
                </a:tc>
                <a:tc>
                  <a:txBody>
                    <a:bodyPr/>
                    <a:lstStyle/>
                    <a:p>
                      <a:r>
                        <a:rPr lang="en-GB" sz="2900" dirty="0"/>
                        <a:t>% of stock</a:t>
                      </a:r>
                    </a:p>
                  </a:txBody>
                  <a:tcPr marL="130629" marR="130629" marT="65314" marB="65314"/>
                </a:tc>
                <a:extLst>
                  <a:ext uri="{0D108BD9-81ED-4DB2-BD59-A6C34878D82A}">
                    <a16:rowId xmlns:a16="http://schemas.microsoft.com/office/drawing/2014/main" val="511026594"/>
                  </a:ext>
                </a:extLst>
              </a:tr>
              <a:tr h="566057">
                <a:tc>
                  <a:txBody>
                    <a:bodyPr/>
                    <a:lstStyle/>
                    <a:p>
                      <a:endParaRPr lang="en-GB" sz="2900" dirty="0"/>
                    </a:p>
                  </a:txBody>
                  <a:tcPr marL="130629" marR="130629" marT="65314" marB="65314"/>
                </a:tc>
                <a:tc>
                  <a:txBody>
                    <a:bodyPr/>
                    <a:lstStyle/>
                    <a:p>
                      <a:r>
                        <a:rPr lang="en-GB" sz="2900" dirty="0"/>
                        <a:t>61%</a:t>
                      </a:r>
                    </a:p>
                  </a:txBody>
                  <a:tcPr marL="130629" marR="130629" marT="65314" marB="65314"/>
                </a:tc>
                <a:extLst>
                  <a:ext uri="{0D108BD9-81ED-4DB2-BD59-A6C34878D82A}">
                    <a16:rowId xmlns:a16="http://schemas.microsoft.com/office/drawing/2014/main" val="332887632"/>
                  </a:ext>
                </a:extLst>
              </a:tr>
            </a:tbl>
          </a:graphicData>
        </a:graphic>
      </p:graphicFrame>
      <p:graphicFrame>
        <p:nvGraphicFramePr>
          <p:cNvPr id="15" name="Table 14">
            <a:extLst>
              <a:ext uri="{FF2B5EF4-FFF2-40B4-BE49-F238E27FC236}">
                <a16:creationId xmlns:a16="http://schemas.microsoft.com/office/drawing/2014/main" id="{2B509F3A-40BC-4BC9-AB57-2C847901762C}"/>
              </a:ext>
            </a:extLst>
          </p:cNvPr>
          <p:cNvGraphicFramePr>
            <a:graphicFrameLocks noGrp="1"/>
          </p:cNvGraphicFramePr>
          <p:nvPr/>
        </p:nvGraphicFramePr>
        <p:xfrm>
          <a:off x="14798936" y="11279114"/>
          <a:ext cx="5819716" cy="1824812"/>
        </p:xfrm>
        <a:graphic>
          <a:graphicData uri="http://schemas.openxmlformats.org/drawingml/2006/table">
            <a:tbl>
              <a:tblPr firstRow="1" bandRow="1">
                <a:tableStyleId>{5C22544A-7EE6-4342-B048-85BDC9FD1C3A}</a:tableStyleId>
              </a:tblPr>
              <a:tblGrid>
                <a:gridCol w="2886736">
                  <a:extLst>
                    <a:ext uri="{9D8B030D-6E8A-4147-A177-3AD203B41FA5}">
                      <a16:colId xmlns:a16="http://schemas.microsoft.com/office/drawing/2014/main" val="3735979080"/>
                    </a:ext>
                  </a:extLst>
                </a:gridCol>
                <a:gridCol w="2932980">
                  <a:extLst>
                    <a:ext uri="{9D8B030D-6E8A-4147-A177-3AD203B41FA5}">
                      <a16:colId xmlns:a16="http://schemas.microsoft.com/office/drawing/2014/main" val="833326489"/>
                    </a:ext>
                  </a:extLst>
                </a:gridCol>
              </a:tblGrid>
              <a:tr h="566057">
                <a:tc>
                  <a:txBody>
                    <a:bodyPr/>
                    <a:lstStyle/>
                    <a:p>
                      <a:r>
                        <a:rPr lang="en-GB" sz="2900" dirty="0"/>
                        <a:t>Conservation</a:t>
                      </a:r>
                    </a:p>
                  </a:txBody>
                  <a:tcPr marL="130629" marR="130629" marT="65314" marB="65314"/>
                </a:tc>
                <a:tc>
                  <a:txBody>
                    <a:bodyPr/>
                    <a:lstStyle/>
                    <a:p>
                      <a:r>
                        <a:rPr lang="en-GB" sz="2900" dirty="0"/>
                        <a:t>% of stock</a:t>
                      </a:r>
                    </a:p>
                  </a:txBody>
                  <a:tcPr marL="130629" marR="130629" marT="65314" marB="65314"/>
                </a:tc>
                <a:extLst>
                  <a:ext uri="{0D108BD9-81ED-4DB2-BD59-A6C34878D82A}">
                    <a16:rowId xmlns:a16="http://schemas.microsoft.com/office/drawing/2014/main" val="511026594"/>
                  </a:ext>
                </a:extLst>
              </a:tr>
              <a:tr h="679636">
                <a:tc>
                  <a:txBody>
                    <a:bodyPr/>
                    <a:lstStyle/>
                    <a:p>
                      <a:r>
                        <a:rPr lang="en-GB" sz="2600" dirty="0"/>
                        <a:t>Listed</a:t>
                      </a:r>
                    </a:p>
                  </a:txBody>
                  <a:tcPr marL="130629" marR="130629" marT="65314" marB="65314"/>
                </a:tc>
                <a:tc>
                  <a:txBody>
                    <a:bodyPr/>
                    <a:lstStyle/>
                    <a:p>
                      <a:r>
                        <a:rPr lang="en-GB" sz="2900" dirty="0"/>
                        <a:t>15%</a:t>
                      </a:r>
                    </a:p>
                  </a:txBody>
                  <a:tcPr marL="130629" marR="130629" marT="65314" marB="65314"/>
                </a:tc>
                <a:extLst>
                  <a:ext uri="{0D108BD9-81ED-4DB2-BD59-A6C34878D82A}">
                    <a16:rowId xmlns:a16="http://schemas.microsoft.com/office/drawing/2014/main" val="332887632"/>
                  </a:ext>
                </a:extLst>
              </a:tr>
              <a:tr h="566057">
                <a:tc>
                  <a:txBody>
                    <a:bodyPr/>
                    <a:lstStyle/>
                    <a:p>
                      <a:r>
                        <a:rPr lang="en-GB" sz="2600" dirty="0"/>
                        <a:t>Conservation Area</a:t>
                      </a:r>
                    </a:p>
                  </a:txBody>
                  <a:tcPr marL="130629" marR="130629" marT="65314" marB="65314"/>
                </a:tc>
                <a:tc>
                  <a:txBody>
                    <a:bodyPr/>
                    <a:lstStyle/>
                    <a:p>
                      <a:r>
                        <a:rPr lang="en-GB" sz="2900" dirty="0"/>
                        <a:t>44%</a:t>
                      </a:r>
                    </a:p>
                  </a:txBody>
                  <a:tcPr marL="130629" marR="130629" marT="65314" marB="65314"/>
                </a:tc>
                <a:extLst>
                  <a:ext uri="{0D108BD9-81ED-4DB2-BD59-A6C34878D82A}">
                    <a16:rowId xmlns:a16="http://schemas.microsoft.com/office/drawing/2014/main" val="1212243818"/>
                  </a:ext>
                </a:extLst>
              </a:tr>
            </a:tbl>
          </a:graphicData>
        </a:graphic>
      </p:graphicFrame>
      <p:graphicFrame>
        <p:nvGraphicFramePr>
          <p:cNvPr id="16" name="Table 15">
            <a:extLst>
              <a:ext uri="{FF2B5EF4-FFF2-40B4-BE49-F238E27FC236}">
                <a16:creationId xmlns:a16="http://schemas.microsoft.com/office/drawing/2014/main" id="{B2900F5C-FEC1-467B-8A6C-51C532F46092}"/>
              </a:ext>
            </a:extLst>
          </p:cNvPr>
          <p:cNvGraphicFramePr>
            <a:graphicFrameLocks noGrp="1"/>
          </p:cNvGraphicFramePr>
          <p:nvPr/>
        </p:nvGraphicFramePr>
        <p:xfrm>
          <a:off x="14807763" y="9935214"/>
          <a:ext cx="5819716" cy="1145176"/>
        </p:xfrm>
        <a:graphic>
          <a:graphicData uri="http://schemas.openxmlformats.org/drawingml/2006/table">
            <a:tbl>
              <a:tblPr firstRow="1" bandRow="1">
                <a:tableStyleId>{5C22544A-7EE6-4342-B048-85BDC9FD1C3A}</a:tableStyleId>
              </a:tblPr>
              <a:tblGrid>
                <a:gridCol w="2886736">
                  <a:extLst>
                    <a:ext uri="{9D8B030D-6E8A-4147-A177-3AD203B41FA5}">
                      <a16:colId xmlns:a16="http://schemas.microsoft.com/office/drawing/2014/main" val="3735979080"/>
                    </a:ext>
                  </a:extLst>
                </a:gridCol>
                <a:gridCol w="2932980">
                  <a:extLst>
                    <a:ext uri="{9D8B030D-6E8A-4147-A177-3AD203B41FA5}">
                      <a16:colId xmlns:a16="http://schemas.microsoft.com/office/drawing/2014/main" val="833326489"/>
                    </a:ext>
                  </a:extLst>
                </a:gridCol>
              </a:tblGrid>
              <a:tr h="566057">
                <a:tc>
                  <a:txBody>
                    <a:bodyPr/>
                    <a:lstStyle/>
                    <a:p>
                      <a:r>
                        <a:rPr lang="en-GB" sz="2900" dirty="0"/>
                        <a:t>Wall Insulation</a:t>
                      </a:r>
                    </a:p>
                  </a:txBody>
                  <a:tcPr marL="130629" marR="130629" marT="65314" marB="65314"/>
                </a:tc>
                <a:tc>
                  <a:txBody>
                    <a:bodyPr/>
                    <a:lstStyle/>
                    <a:p>
                      <a:r>
                        <a:rPr lang="en-GB" sz="2900" dirty="0"/>
                        <a:t>% of stock</a:t>
                      </a:r>
                    </a:p>
                  </a:txBody>
                  <a:tcPr marL="130629" marR="130629" marT="65314" marB="65314"/>
                </a:tc>
                <a:extLst>
                  <a:ext uri="{0D108BD9-81ED-4DB2-BD59-A6C34878D82A}">
                    <a16:rowId xmlns:a16="http://schemas.microsoft.com/office/drawing/2014/main" val="511026594"/>
                  </a:ext>
                </a:extLst>
              </a:tr>
              <a:tr h="566057">
                <a:tc>
                  <a:txBody>
                    <a:bodyPr/>
                    <a:lstStyle/>
                    <a:p>
                      <a:endParaRPr lang="en-GB" sz="2900" dirty="0"/>
                    </a:p>
                  </a:txBody>
                  <a:tcPr marL="130629" marR="130629" marT="65314" marB="65314"/>
                </a:tc>
                <a:tc>
                  <a:txBody>
                    <a:bodyPr/>
                    <a:lstStyle/>
                    <a:p>
                      <a:r>
                        <a:rPr lang="en-GB" sz="2900" dirty="0"/>
                        <a:t>44%</a:t>
                      </a:r>
                    </a:p>
                  </a:txBody>
                  <a:tcPr marL="130629" marR="130629" marT="65314" marB="65314"/>
                </a:tc>
                <a:extLst>
                  <a:ext uri="{0D108BD9-81ED-4DB2-BD59-A6C34878D82A}">
                    <a16:rowId xmlns:a16="http://schemas.microsoft.com/office/drawing/2014/main" val="332887632"/>
                  </a:ext>
                </a:extLst>
              </a:tr>
            </a:tbl>
          </a:graphicData>
        </a:graphic>
      </p:graphicFrame>
    </p:spTree>
    <p:extLst>
      <p:ext uri="{BB962C8B-B14F-4D97-AF65-F5344CB8AC3E}">
        <p14:creationId xmlns:p14="http://schemas.microsoft.com/office/powerpoint/2010/main" val="1283069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1452661-CE0C-4923-B6E4-6874BE20EB13}"/>
              </a:ext>
            </a:extLst>
          </p:cNvPr>
          <p:cNvSpPr txBox="1"/>
          <p:nvPr/>
        </p:nvSpPr>
        <p:spPr>
          <a:xfrm>
            <a:off x="3551040" y="448002"/>
            <a:ext cx="11109806" cy="1191736"/>
          </a:xfrm>
          <a:prstGeom prst="rect">
            <a:avLst/>
          </a:prstGeom>
          <a:noFill/>
        </p:spPr>
        <p:txBody>
          <a:bodyPr wrap="square" rtlCol="0">
            <a:spAutoFit/>
          </a:bodyPr>
          <a:lstStyle/>
          <a:p>
            <a:pPr algn="l" defTabSz="1828617" hangingPunct="1">
              <a:defRPr/>
            </a:pPr>
            <a:endParaRPr lang="en-GB" sz="3572" kern="1200" dirty="0">
              <a:solidFill>
                <a:prstClr val="black"/>
              </a:solidFill>
              <a:latin typeface="Calibri"/>
            </a:endParaRPr>
          </a:p>
          <a:p>
            <a:pPr algn="l" defTabSz="1828617" hangingPunct="1">
              <a:defRPr/>
            </a:pPr>
            <a:r>
              <a:rPr lang="en-GB" sz="3572" kern="1200" dirty="0">
                <a:solidFill>
                  <a:prstClr val="black"/>
                </a:solidFill>
                <a:latin typeface="Calibri"/>
              </a:rPr>
              <a:t>Housing - Responding to the Climate Emergency</a:t>
            </a:r>
          </a:p>
        </p:txBody>
      </p:sp>
      <p:sp>
        <p:nvSpPr>
          <p:cNvPr id="58" name="TextBox 57">
            <a:extLst>
              <a:ext uri="{FF2B5EF4-FFF2-40B4-BE49-F238E27FC236}">
                <a16:creationId xmlns:a16="http://schemas.microsoft.com/office/drawing/2014/main" id="{837F360F-3A37-441E-9132-037568D4FC84}"/>
              </a:ext>
            </a:extLst>
          </p:cNvPr>
          <p:cNvSpPr txBox="1"/>
          <p:nvPr/>
        </p:nvSpPr>
        <p:spPr>
          <a:xfrm>
            <a:off x="3653909" y="1822423"/>
            <a:ext cx="17179051" cy="707886"/>
          </a:xfrm>
          <a:prstGeom prst="rect">
            <a:avLst/>
          </a:prstGeom>
          <a:noFill/>
        </p:spPr>
        <p:txBody>
          <a:bodyPr wrap="square" rtlCol="0">
            <a:spAutoFit/>
          </a:bodyPr>
          <a:lstStyle/>
          <a:p>
            <a:pPr defTabSz="1828617" hangingPunct="1">
              <a:defRPr/>
            </a:pPr>
            <a:r>
              <a:rPr lang="en-GB" sz="4000" b="1" kern="1200" dirty="0">
                <a:solidFill>
                  <a:prstClr val="black"/>
                </a:solidFill>
                <a:latin typeface="Calibri"/>
              </a:rPr>
              <a:t>Housing Decarbonisation Progress</a:t>
            </a:r>
          </a:p>
        </p:txBody>
      </p:sp>
      <p:sp>
        <p:nvSpPr>
          <p:cNvPr id="2" name="TextBox 1">
            <a:extLst>
              <a:ext uri="{FF2B5EF4-FFF2-40B4-BE49-F238E27FC236}">
                <a16:creationId xmlns:a16="http://schemas.microsoft.com/office/drawing/2014/main" id="{477CCFF8-C282-4396-A475-B25433CCF0AA}"/>
              </a:ext>
            </a:extLst>
          </p:cNvPr>
          <p:cNvSpPr txBox="1"/>
          <p:nvPr/>
        </p:nvSpPr>
        <p:spPr>
          <a:xfrm>
            <a:off x="3756777" y="2743258"/>
            <a:ext cx="17076183" cy="9547037"/>
          </a:xfrm>
          <a:prstGeom prst="rect">
            <a:avLst/>
          </a:prstGeom>
          <a:noFill/>
        </p:spPr>
        <p:txBody>
          <a:bodyPr wrap="square" rtlCol="0">
            <a:spAutoFit/>
          </a:bodyPr>
          <a:lstStyle/>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Fabric improvement works are being carried out on appropriate void properties. Works </a:t>
            </a:r>
            <a:r>
              <a:rPr lang="en-GB" sz="3572" kern="1200" dirty="0" err="1">
                <a:solidFill>
                  <a:prstClr val="black"/>
                </a:solidFill>
                <a:latin typeface="Calibri"/>
              </a:rPr>
              <a:t>incl</a:t>
            </a:r>
            <a:r>
              <a:rPr lang="en-GB" sz="3572" kern="1200" dirty="0">
                <a:solidFill>
                  <a:prstClr val="black"/>
                </a:solidFill>
                <a:latin typeface="Calibri"/>
              </a:rPr>
              <a:t> secondary glazing, draught proofing, loft, floor &amp; wall insulation and LED lighting</a:t>
            </a:r>
          </a:p>
          <a:p>
            <a:pPr marL="764284" lvl="1" indent="-505743" algn="l" defTabSz="1828617" hangingPunct="1">
              <a:buFont typeface="Arial" panose="020B0604020202020204" pitchFamily="34" charset="0"/>
              <a:buChar char="•"/>
              <a:defRPr/>
            </a:pPr>
            <a:endParaRPr lang="en-GB" sz="857" kern="1200" dirty="0">
              <a:solidFill>
                <a:prstClr val="black"/>
              </a:solidFill>
              <a:latin typeface="Calibri"/>
            </a:endParaRP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&gt;125 homes E and D rated homes have received retrofit works under Local Authority delivered Green Homes Grants Ph 1 which provided £260k of funding as part of a total spend of £400k.  </a:t>
            </a:r>
          </a:p>
          <a:p>
            <a:pPr marL="764284" lvl="1" indent="-505743" algn="l" defTabSz="1828617" hangingPunct="1">
              <a:buFont typeface="Arial" panose="020B0604020202020204" pitchFamily="34" charset="0"/>
              <a:buChar char="•"/>
              <a:defRPr/>
            </a:pPr>
            <a:endParaRPr lang="en-GB" sz="857" kern="1200" dirty="0">
              <a:solidFill>
                <a:prstClr val="black"/>
              </a:solidFill>
              <a:latin typeface="Calibri"/>
            </a:endParaRP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LAD 2 scheme launched by BEIS ended in Sept 2022 and has benefited a further 106 homes. £561k received as part of a total spend of £780k.</a:t>
            </a:r>
          </a:p>
          <a:p>
            <a:pPr marL="764284" lvl="1" indent="-505743" algn="l" defTabSz="1828617" hangingPunct="1">
              <a:buFont typeface="Arial" panose="020B0604020202020204" pitchFamily="34" charset="0"/>
              <a:buChar char="•"/>
              <a:defRPr/>
            </a:pPr>
            <a:endParaRPr lang="en-GB" sz="857" kern="1200" dirty="0">
              <a:solidFill>
                <a:prstClr val="black"/>
              </a:solidFill>
              <a:latin typeface="Calibri"/>
            </a:endParaRP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£3.3m + Match funding (Circa £1.7m) SHDF scheme underway – 600 homes assessed, 160+ completions and 100 homes have costs agreed and will be scheduled for install in the next 2 months. 360 will benefit by the end of the year. Circa 350 refusals to date. </a:t>
            </a:r>
            <a:endParaRPr lang="en-GB" sz="857" kern="1200" dirty="0">
              <a:solidFill>
                <a:prstClr val="black"/>
              </a:solidFill>
              <a:latin typeface="Calibri"/>
            </a:endParaRP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SHDF Wave 2 grant funding applications due 18</a:t>
            </a:r>
            <a:r>
              <a:rPr lang="en-GB" sz="3572" kern="1200" baseline="30000" dirty="0">
                <a:solidFill>
                  <a:prstClr val="black"/>
                </a:solidFill>
                <a:latin typeface="Calibri"/>
              </a:rPr>
              <a:t>th</a:t>
            </a:r>
            <a:r>
              <a:rPr lang="en-GB" sz="3572" kern="1200" dirty="0">
                <a:solidFill>
                  <a:prstClr val="black"/>
                </a:solidFill>
                <a:latin typeface="Calibri"/>
              </a:rPr>
              <a:t> Nov.</a:t>
            </a:r>
          </a:p>
          <a:p>
            <a:pPr marL="764284" lvl="1" indent="-505743" algn="l" defTabSz="1828617" hangingPunct="1">
              <a:buFont typeface="Arial" panose="020B0604020202020204" pitchFamily="34" charset="0"/>
              <a:buChar char="•"/>
              <a:defRPr/>
            </a:pPr>
            <a:endParaRPr lang="en-GB" sz="857" kern="1200" dirty="0">
              <a:solidFill>
                <a:prstClr val="black"/>
              </a:solidFill>
              <a:latin typeface="Calibri"/>
            </a:endParaRP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Roofs that are planned for roof renewal are being prioritised for assessment for PV.  Previously renewed roofs have been assessed for PV and currently waiting for PV installation proposals from term contractors.</a:t>
            </a:r>
          </a:p>
          <a:p>
            <a:pPr marL="764284" lvl="1" indent="-505743" algn="l" defTabSz="1828617" hangingPunct="1">
              <a:buFont typeface="Arial" panose="020B0604020202020204" pitchFamily="34" charset="0"/>
              <a:buChar char="•"/>
              <a:defRPr/>
            </a:pPr>
            <a:endParaRPr lang="en-GB" sz="857" kern="1200" dirty="0">
              <a:solidFill>
                <a:prstClr val="black"/>
              </a:solidFill>
              <a:latin typeface="Calibri"/>
            </a:endParaRPr>
          </a:p>
          <a:p>
            <a:pPr marL="764284" lvl="1" indent="-505743" algn="l" defTabSz="1828617" hangingPunct="1">
              <a:buFont typeface="Arial" panose="020B0604020202020204" pitchFamily="34" charset="0"/>
              <a:buChar char="•"/>
              <a:defRPr/>
            </a:pPr>
            <a:r>
              <a:rPr lang="en-GB" sz="3572" kern="1200" dirty="0">
                <a:solidFill>
                  <a:prstClr val="black"/>
                </a:solidFill>
                <a:latin typeface="Calibri"/>
              </a:rPr>
              <a:t>Examples – Warwick </a:t>
            </a:r>
            <a:r>
              <a:rPr lang="en-GB" sz="3572" kern="1200" dirty="0" err="1">
                <a:solidFill>
                  <a:prstClr val="black"/>
                </a:solidFill>
                <a:latin typeface="Calibri"/>
              </a:rPr>
              <a:t>Lowrise</a:t>
            </a:r>
            <a:r>
              <a:rPr lang="en-GB" sz="3572" kern="1200" dirty="0">
                <a:solidFill>
                  <a:prstClr val="black"/>
                </a:solidFill>
                <a:latin typeface="Calibri"/>
              </a:rPr>
              <a:t> - Axis.  UL investigating Churchill Gardens and Avenue Gardens. </a:t>
            </a:r>
          </a:p>
        </p:txBody>
      </p:sp>
    </p:spTree>
    <p:extLst>
      <p:ext uri="{BB962C8B-B14F-4D97-AF65-F5344CB8AC3E}">
        <p14:creationId xmlns:p14="http://schemas.microsoft.com/office/powerpoint/2010/main" val="1404597115"/>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1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CL">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WCC">
    <a:dk1>
      <a:sysClr val="windowText" lastClr="000000"/>
    </a:dk1>
    <a:lt1>
      <a:sysClr val="window" lastClr="FFFFFF"/>
    </a:lt1>
    <a:dk2>
      <a:srgbClr val="213970"/>
    </a:dk2>
    <a:lt2>
      <a:srgbClr val="E7E6E6"/>
    </a:lt2>
    <a:accent1>
      <a:srgbClr val="21397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WCC">
    <a:dk1>
      <a:sysClr val="windowText" lastClr="000000"/>
    </a:dk1>
    <a:lt1>
      <a:sysClr val="window" lastClr="FFFFFF"/>
    </a:lt1>
    <a:dk2>
      <a:srgbClr val="213970"/>
    </a:dk2>
    <a:lt2>
      <a:srgbClr val="E7E6E6"/>
    </a:lt2>
    <a:accent1>
      <a:srgbClr val="21397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WCC">
    <a:dk1>
      <a:sysClr val="windowText" lastClr="000000"/>
    </a:dk1>
    <a:lt1>
      <a:sysClr val="window" lastClr="FFFFFF"/>
    </a:lt1>
    <a:dk2>
      <a:srgbClr val="213970"/>
    </a:dk2>
    <a:lt2>
      <a:srgbClr val="E7E6E6"/>
    </a:lt2>
    <a:accent1>
      <a:srgbClr val="21397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WCC">
    <a:dk1>
      <a:sysClr val="windowText" lastClr="000000"/>
    </a:dk1>
    <a:lt1>
      <a:sysClr val="window" lastClr="FFFFFF"/>
    </a:lt1>
    <a:dk2>
      <a:srgbClr val="213970"/>
    </a:dk2>
    <a:lt2>
      <a:srgbClr val="E7E6E6"/>
    </a:lt2>
    <a:accent1>
      <a:srgbClr val="21397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04e93b9-f2cb-4f67-a479-2340f780257b" xsi:nil="true"/>
    <lcf76f155ced4ddcb4097134ff3c332f xmlns="2c174e52-78c7-4885-879a-54c83b78ce3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19EFB06681144DAC5AD63B8956A63D" ma:contentTypeVersion="8" ma:contentTypeDescription="Create a new document." ma:contentTypeScope="" ma:versionID="78a659faf574025c879be01adf367e97">
  <xsd:schema xmlns:xsd="http://www.w3.org/2001/XMLSchema" xmlns:xs="http://www.w3.org/2001/XMLSchema" xmlns:p="http://schemas.microsoft.com/office/2006/metadata/properties" xmlns:ns2="2c174e52-78c7-4885-879a-54c83b78ce3a" xmlns:ns3="204e93b9-f2cb-4f67-a479-2340f780257b" targetNamespace="http://schemas.microsoft.com/office/2006/metadata/properties" ma:root="true" ma:fieldsID="2c6ef5ccd05930e42681a802c5a9a587" ns2:_="" ns3:_="">
    <xsd:import namespace="2c174e52-78c7-4885-879a-54c83b78ce3a"/>
    <xsd:import namespace="204e93b9-f2cb-4f67-a479-2340f780257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174e52-78c7-4885-879a-54c83b78ce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8bb61a9-1cb6-416b-8dcb-4ddbf3c41ee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4e93b9-f2cb-4f67-a479-2340f780257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4e92ed2-9361-49ee-aca9-f391c85111ae}" ma:internalName="TaxCatchAll" ma:showField="CatchAllData" ma:web="204e93b9-f2cb-4f67-a479-2340f78025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1947DB-EDA8-4339-9332-5E6DFC398404}">
  <ds:schemaRefs>
    <ds:schemaRef ds:uri="http://schemas.microsoft.com/office/2006/documentManagement/types"/>
    <ds:schemaRef ds:uri="http://schemas.microsoft.com/office/2006/metadata/properties"/>
    <ds:schemaRef ds:uri="2c174e52-78c7-4885-879a-54c83b78ce3a"/>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204e93b9-f2cb-4f67-a479-2340f780257b"/>
    <ds:schemaRef ds:uri="http://purl.org/dc/dcmitype/"/>
  </ds:schemaRefs>
</ds:datastoreItem>
</file>

<file path=customXml/itemProps2.xml><?xml version="1.0" encoding="utf-8"?>
<ds:datastoreItem xmlns:ds="http://schemas.openxmlformats.org/officeDocument/2006/customXml" ds:itemID="{89CBC683-56AA-40A2-844E-4DB5464D871B}">
  <ds:schemaRefs>
    <ds:schemaRef ds:uri="http://schemas.microsoft.com/sharepoint/v3/contenttype/forms"/>
  </ds:schemaRefs>
</ds:datastoreItem>
</file>

<file path=customXml/itemProps3.xml><?xml version="1.0" encoding="utf-8"?>
<ds:datastoreItem xmlns:ds="http://schemas.openxmlformats.org/officeDocument/2006/customXml" ds:itemID="{C5287897-1651-4A27-8E6A-B70FE80883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174e52-78c7-4885-879a-54c83b78ce3a"/>
    <ds:schemaRef ds:uri="204e93b9-f2cb-4f67-a479-2340f78025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402</TotalTime>
  <Words>5429</Words>
  <Application>Microsoft Office PowerPoint</Application>
  <PresentationFormat>Custom</PresentationFormat>
  <Paragraphs>807</Paragraphs>
  <Slides>77</Slides>
  <Notes>31</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77</vt:i4>
      </vt:variant>
    </vt:vector>
  </HeadingPairs>
  <TitlesOfParts>
    <vt:vector size="99" baseType="lpstr">
      <vt:lpstr>Arial</vt:lpstr>
      <vt:lpstr>Calibri</vt:lpstr>
      <vt:lpstr>Calibri (body)</vt:lpstr>
      <vt:lpstr>Calibri Light</vt:lpstr>
      <vt:lpstr>Helvetica Neue</vt:lpstr>
      <vt:lpstr>Helvetica Neue Medium</vt:lpstr>
      <vt:lpstr>Open Sans</vt:lpstr>
      <vt:lpstr>Open Sans Bold</vt:lpstr>
      <vt:lpstr>Open Sans Extrabold</vt:lpstr>
      <vt:lpstr>open_sans</vt:lpstr>
      <vt:lpstr>Source Sans Pro</vt:lpstr>
      <vt:lpstr>Source Sans Pro</vt:lpstr>
      <vt:lpstr>Symbol</vt:lpstr>
      <vt:lpstr>Times</vt:lpstr>
      <vt:lpstr>Wingdings</vt:lpstr>
      <vt:lpstr>30_BasicColor</vt:lpstr>
      <vt:lpstr>Office Theme</vt:lpstr>
      <vt:lpstr>31_BasicColor</vt:lpstr>
      <vt:lpstr>1_Office Theme</vt:lpstr>
      <vt:lpstr>LCL</vt:lpstr>
      <vt:lpstr>2_Office Theme</vt:lpstr>
      <vt:lpstr>3_Office Theme</vt:lpstr>
      <vt:lpstr>PowerPoint Presentation</vt:lpstr>
      <vt:lpstr>Welcome</vt:lpstr>
      <vt:lpstr>Agenda</vt:lpstr>
      <vt:lpstr>Housing Sustainability</vt:lpstr>
      <vt:lpstr>Update on Housing’s carbon reduction plans for Social Homes.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Resident Engagement</vt:lpstr>
      <vt:lpstr>No tick box exercises  You want to have a real influence over how and what we do. You want us to hear what you have to say and you want us to report back to you.  A range of options for engaging and communication  Not a one size fits all approach.   We should be open, honest, accessible and accountable If we aren't able to do something, we should tell you. If things change, we should tell you why. </vt:lpstr>
      <vt:lpstr>PowerPoint Presentation</vt:lpstr>
      <vt:lpstr>                     </vt:lpstr>
      <vt:lpstr>                     </vt:lpstr>
      <vt:lpstr>                     </vt:lpstr>
      <vt:lpstr>                     </vt:lpstr>
      <vt:lpstr>  </vt:lpstr>
      <vt:lpstr>Proposals for city-wide engagement</vt:lpstr>
      <vt:lpstr>PowerPoint Presentation</vt:lpstr>
      <vt:lpstr>Creating a resident conference</vt:lpstr>
      <vt:lpstr>Any questions?</vt:lpstr>
      <vt:lpstr>Citizen Advice</vt:lpstr>
      <vt:lpstr>Citizens Advice Westminster  Outreach and advice shop update</vt:lpstr>
      <vt:lpstr>Our outreach objectives 2022/23</vt:lpstr>
      <vt:lpstr>Index of Multiple Deprivation</vt:lpstr>
      <vt:lpstr>All outreach locations </vt:lpstr>
      <vt:lpstr>Partners:</vt:lpstr>
      <vt:lpstr>Beethoven Centre</vt:lpstr>
      <vt:lpstr>Ebury Edge Community Hall</vt:lpstr>
      <vt:lpstr>Church Street Library </vt:lpstr>
      <vt:lpstr>Stowe Centre</vt:lpstr>
      <vt:lpstr>Advice shop achievements (since 2021) </vt:lpstr>
      <vt:lpstr>PowerPoint Presentation</vt:lpstr>
      <vt:lpstr>PowerPoint Presentation</vt:lpstr>
      <vt:lpstr>Pro bono legal advice service</vt:lpstr>
      <vt:lpstr>Remote Services </vt:lpstr>
      <vt:lpstr>Crisis Prevention Advice Project </vt:lpstr>
      <vt:lpstr>Energy Advice Project </vt:lpstr>
      <vt:lpstr>North Paddington Foodbank </vt:lpstr>
      <vt:lpstr>Thank you, questions?</vt:lpstr>
      <vt:lpstr>Residents Voice</vt:lpstr>
      <vt:lpstr>15 minute 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Leasehold Advisory Service</vt:lpstr>
      <vt:lpstr>                       Leasehold Advisory Service (LEASE)</vt:lpstr>
      <vt:lpstr>Agenda</vt:lpstr>
      <vt:lpstr>Brief history </vt:lpstr>
      <vt:lpstr>Mission</vt:lpstr>
      <vt:lpstr>PowerPoint Presentation</vt:lpstr>
      <vt:lpstr>PowerPoint Presentation</vt:lpstr>
      <vt:lpstr>PowerPoint Presentation</vt:lpstr>
      <vt:lpstr>PowerPoint Presentation</vt:lpstr>
      <vt:lpstr>PowerPoint Presentation</vt:lpstr>
      <vt:lpstr>PowerPoint Presentation</vt:lpstr>
      <vt:lpstr>Top 10 enquiry subjects  from leaseholders in Westminster – 2021/22 vs 2020/21 vs 2019/20</vt:lpstr>
      <vt:lpstr>Reform</vt:lpstr>
      <vt:lpstr>PowerPoint Presentation</vt:lpstr>
      <vt:lpstr>Q&amp;A</vt:lpstr>
      <vt:lpstr> 0800 358 3783 housing.enquiries@westminster.gov.uk www.westminster.gov.uk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Qureshi, Zakia: WCC</cp:lastModifiedBy>
  <cp:revision>14</cp:revision>
  <dcterms:modified xsi:type="dcterms:W3CDTF">2022-11-12T09:11:45Z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0x010100DA19EFB06681144DAC5AD63B8956A63D</vt:lpwstr>
  </property>
  <property fmtid="{D5CDD505-2E9C-101B-9397-08002B2CF9AE}" pid="3" name="MediaServiceImageTags">
    <vt:lpwstr/>
  </property>
</Properties>
</file>