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3.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2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805" r:id="rId3"/>
  </p:sldMasterIdLst>
  <p:sldIdLst>
    <p:sldId id="256" r:id="rId4"/>
    <p:sldId id="264" r:id="rId5"/>
    <p:sldId id="284" r:id="rId6"/>
    <p:sldId id="286" r:id="rId7"/>
    <p:sldId id="296" r:id="rId8"/>
    <p:sldId id="290" r:id="rId9"/>
    <p:sldId id="291" r:id="rId10"/>
    <p:sldId id="292" r:id="rId11"/>
    <p:sldId id="293" r:id="rId12"/>
    <p:sldId id="294" r:id="rId13"/>
    <p:sldId id="295" r:id="rId14"/>
    <p:sldId id="297" r:id="rId15"/>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3A"/>
    <a:srgbClr val="F1ECE1"/>
    <a:srgbClr val="52595D"/>
    <a:srgbClr val="1931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29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815176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105731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9" y="486835"/>
            <a:ext cx="4321969" cy="774911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4066620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496485"/>
            <a:ext cx="5143500" cy="3183467"/>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226196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71488" y="2434167"/>
            <a:ext cx="5915025"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87308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482112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00363"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1" y="2434167"/>
            <a:ext cx="2900363" cy="5801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533334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72680" y="2241552"/>
            <a:ext cx="2901553" cy="1098549"/>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72680" y="3340100"/>
            <a:ext cx="2901553"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241552"/>
            <a:ext cx="2915841" cy="1098549"/>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841" cy="491278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9" name="Slide Number Placeholder 8"/>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2871741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5" name="Slide Number Placeholder 4"/>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3956815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4" name="Slide Number Placeholder 3"/>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536712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2915842"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0" y="2743200"/>
            <a:ext cx="2212181" cy="5082117"/>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567027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71488" y="2434167"/>
            <a:ext cx="5915025" cy="5801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2003717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2915842" y="1316569"/>
            <a:ext cx="3471863" cy="6498167"/>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p:cNvSpPr>
            <a:spLocks noGrp="1"/>
          </p:cNvSpPr>
          <p:nvPr>
            <p:ph type="body" sz="half" idx="2"/>
          </p:nvPr>
        </p:nvSpPr>
        <p:spPr>
          <a:xfrm>
            <a:off x="472680" y="2743200"/>
            <a:ext cx="2212181" cy="5082117"/>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2001396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71488" y="2434167"/>
            <a:ext cx="5915025" cy="58017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40086870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486835"/>
            <a:ext cx="1478756" cy="7749117"/>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71489" y="486835"/>
            <a:ext cx="4321969" cy="77491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227726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1290"/>
            <a:ext cx="6877353" cy="916658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20813590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171998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3241002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1710883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4279746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4716461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364842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7" y="2279653"/>
            <a:ext cx="5915025" cy="3803649"/>
          </a:xfrm>
          <a:prstGeom prst="rect">
            <a:avLst/>
          </a:prstGeo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467917" y="6119286"/>
            <a:ext cx="5915025" cy="2000249"/>
          </a:xfrm>
          <a:prstGeom prst="rect">
            <a:avLst/>
          </a:prstGeo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5" name="Footer Placeholder 4"/>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2656177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2678456" y="686567"/>
            <a:ext cx="2539528" cy="736858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23128657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119829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85CA3-3B09-4828-AFE1-97DA215F1263}"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DE34AC-E08C-4290-A15C-EB22409ABBBA}" type="slidenum">
              <a:rPr lang="en-GB" smtClean="0"/>
              <a:t>‹#›</a:t>
            </a:fld>
            <a:endParaRPr lang="en-GB" dirty="0"/>
          </a:p>
        </p:txBody>
      </p:sp>
    </p:spTree>
    <p:extLst>
      <p:ext uri="{BB962C8B-B14F-4D97-AF65-F5344CB8AC3E}">
        <p14:creationId xmlns:p14="http://schemas.microsoft.com/office/powerpoint/2010/main" val="3295576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85CA3-3B09-4828-AFE1-97DA215F1263}"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DE34AC-E08C-4290-A15C-EB22409ABBBA}" type="slidenum">
              <a:rPr lang="en-GB" smtClean="0"/>
              <a:t>‹#›</a:t>
            </a:fld>
            <a:endParaRPr lang="en-GB" dirty="0"/>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9574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85CA3-3B09-4828-AFE1-97DA215F1263}"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DE34AC-E08C-4290-A15C-EB22409ABBBA}" type="slidenum">
              <a:rPr lang="en-GB" smtClean="0"/>
              <a:t>‹#›</a:t>
            </a:fld>
            <a:endParaRPr lang="en-GB" dirty="0"/>
          </a:p>
        </p:txBody>
      </p:sp>
    </p:spTree>
    <p:extLst>
      <p:ext uri="{BB962C8B-B14F-4D97-AF65-F5344CB8AC3E}">
        <p14:creationId xmlns:p14="http://schemas.microsoft.com/office/powerpoint/2010/main" val="3875517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85CA3-3B09-4828-AFE1-97DA215F1263}"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DE34AC-E08C-4290-A15C-EB22409ABBBA}" type="slidenum">
              <a:rPr lang="en-GB" smtClean="0"/>
              <a:t>‹#›</a:t>
            </a:fld>
            <a:endParaRPr lang="en-GB" dirty="0"/>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95266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85CA3-3B09-4828-AFE1-97DA215F1263}"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2DE34AC-E08C-4290-A15C-EB22409ABBBA}" type="slidenum">
              <a:rPr lang="en-GB" smtClean="0"/>
              <a:t>‹#›</a:t>
            </a:fld>
            <a:endParaRPr lang="en-GB" dirty="0"/>
          </a:p>
        </p:txBody>
      </p:sp>
    </p:spTree>
    <p:extLst>
      <p:ext uri="{BB962C8B-B14F-4D97-AF65-F5344CB8AC3E}">
        <p14:creationId xmlns:p14="http://schemas.microsoft.com/office/powerpoint/2010/main" val="3067742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32035731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06419E-5993-47D4-AEFC-61463D910AFA}" type="datetimeFigureOut">
              <a:rPr lang="en-GB" smtClean="0"/>
              <a:t>22/04/2022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A2DAFA-0F9D-46D7-8B45-CC4FE82563B7}" type="slidenum">
              <a:rPr lang="en-GB" smtClean="0"/>
              <a:t>‹#›</a:t>
            </a:fld>
            <a:endParaRPr lang="en-GB" dirty="0"/>
          </a:p>
        </p:txBody>
      </p:sp>
    </p:spTree>
    <p:extLst>
      <p:ext uri="{BB962C8B-B14F-4D97-AF65-F5344CB8AC3E}">
        <p14:creationId xmlns:p14="http://schemas.microsoft.com/office/powerpoint/2010/main" val="1064968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71488" y="2434167"/>
            <a:ext cx="2900363" cy="5801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1" y="2434167"/>
            <a:ext cx="2900363" cy="5801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29937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679" y="486836"/>
            <a:ext cx="5915025" cy="1767417"/>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72680" y="2241552"/>
            <a:ext cx="2901553" cy="1098549"/>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472680" y="3340100"/>
            <a:ext cx="2901553" cy="4912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71863" y="2241552"/>
            <a:ext cx="2915841" cy="1098549"/>
          </a:xfrm>
          <a:prstGeom prst="rect">
            <a:avLst/>
          </a:prstGeo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841" cy="4912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8" name="Footer Placeholder 7"/>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9" name="Slide Number Placeholder 8"/>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318290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4" name="Footer Placeholder 3"/>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5" name="Slide Number Placeholder 4"/>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2490362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3" name="Footer Placeholder 2"/>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4" name="Slide Number Placeholder 3"/>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145206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a:prstGeom prst="rect">
            <a:avLst/>
          </a:prstGeo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2915842" y="1316569"/>
            <a:ext cx="3471863" cy="6498167"/>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72680" y="2743200"/>
            <a:ext cx="2212181" cy="5082117"/>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311122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680" y="609600"/>
            <a:ext cx="2212181" cy="2133600"/>
          </a:xfrm>
          <a:prstGeom prst="rect">
            <a:avLst/>
          </a:prstGeo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2915842" y="1316569"/>
            <a:ext cx="3471863" cy="6498167"/>
          </a:xfrm>
          <a:prstGeom prst="rect">
            <a:avLst/>
          </a:prstGeo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472680" y="2743200"/>
            <a:ext cx="2212181" cy="5082117"/>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E49F9FEA-D6DE-49D7-8A18-49936D6A93A5}" type="datetimeFigureOut">
              <a:rPr lang="en-GB" smtClean="0"/>
              <a:t>22/04/2022</a:t>
            </a:fld>
            <a:endParaRPr lang="en-GB" dirty="0"/>
          </a:p>
        </p:txBody>
      </p:sp>
      <p:sp>
        <p:nvSpPr>
          <p:cNvPr id="6" name="Footer Placeholder 5"/>
          <p:cNvSpPr>
            <a:spLocks noGrp="1"/>
          </p:cNvSpPr>
          <p:nvPr>
            <p:ph type="ftr" sz="quarter" idx="11"/>
          </p:nvPr>
        </p:nvSpPr>
        <p:spPr>
          <a:xfrm>
            <a:off x="2271713" y="8475136"/>
            <a:ext cx="2314575" cy="486833"/>
          </a:xfrm>
          <a:prstGeom prst="rect">
            <a:avLst/>
          </a:prstGeom>
        </p:spPr>
        <p:txBody>
          <a:bodyPr/>
          <a:lstStyle/>
          <a:p>
            <a:endParaRPr lang="en-GB" dirty="0"/>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B3E741A0-0AFA-490D-BA36-8DB42932622E}" type="slidenum">
              <a:rPr lang="en-GB" smtClean="0"/>
              <a:t>‹#›</a:t>
            </a:fld>
            <a:endParaRPr lang="en-GB" dirty="0"/>
          </a:p>
        </p:txBody>
      </p:sp>
    </p:spTree>
    <p:extLst>
      <p:ext uri="{BB962C8B-B14F-4D97-AF65-F5344CB8AC3E}">
        <p14:creationId xmlns:p14="http://schemas.microsoft.com/office/powerpoint/2010/main" val="242468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6021979" y="0"/>
            <a:ext cx="836023" cy="9144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3380" y="287671"/>
            <a:ext cx="493219" cy="1210204"/>
          </a:xfrm>
          <a:prstGeom prst="rect">
            <a:avLst/>
          </a:prstGeom>
        </p:spPr>
      </p:pic>
    </p:spTree>
    <p:extLst>
      <p:ext uri="{BB962C8B-B14F-4D97-AF65-F5344CB8AC3E}">
        <p14:creationId xmlns:p14="http://schemas.microsoft.com/office/powerpoint/2010/main" val="1658861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70408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7354" cy="916658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4/22/2022</a:t>
            </a:fld>
            <a:endParaRPr lang="en-US" dirty="0"/>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4402023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9053" y="3428802"/>
            <a:ext cx="4876100" cy="2169825"/>
          </a:xfrm>
          <a:prstGeom prst="rect">
            <a:avLst/>
          </a:prstGeom>
          <a:noFill/>
        </p:spPr>
        <p:txBody>
          <a:bodyPr wrap="square" rtlCol="0">
            <a:spAutoFit/>
          </a:bodyPr>
          <a:lstStyle/>
          <a:p>
            <a:pPr algn="ctr"/>
            <a:r>
              <a:rPr lang="en-GB" sz="2700" b="1" dirty="0">
                <a:latin typeface="Maven Pro" panose="02000000000000000000" pitchFamily="2" charset="0"/>
              </a:rPr>
              <a:t>Phoenix Green </a:t>
            </a:r>
          </a:p>
          <a:p>
            <a:pPr algn="ctr"/>
            <a:r>
              <a:rPr lang="en-GB" sz="2700" b="1" dirty="0">
                <a:latin typeface="Maven Pro" panose="02000000000000000000" pitchFamily="2" charset="0"/>
              </a:rPr>
              <a:t>Fire Safety Works</a:t>
            </a:r>
          </a:p>
          <a:p>
            <a:pPr algn="ctr"/>
            <a:r>
              <a:rPr lang="en-GB" sz="2700" b="1" dirty="0">
                <a:latin typeface="Maven Pro" panose="02000000000000000000" pitchFamily="2" charset="0"/>
              </a:rPr>
              <a:t>Bidirectionally Fire Tested / Secured by Design Flat Entrance Door-sets</a:t>
            </a:r>
          </a:p>
        </p:txBody>
      </p:sp>
    </p:spTree>
    <p:extLst>
      <p:ext uri="{BB962C8B-B14F-4D97-AF65-F5344CB8AC3E}">
        <p14:creationId xmlns:p14="http://schemas.microsoft.com/office/powerpoint/2010/main" val="214787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695571" y="2168076"/>
            <a:ext cx="2702626" cy="646331"/>
          </a:xfrm>
          <a:prstGeom prst="rect">
            <a:avLst/>
          </a:prstGeom>
        </p:spPr>
        <p:txBody>
          <a:bodyPr wrap="square">
            <a:spAutoFit/>
          </a:bodyPr>
          <a:lstStyle/>
          <a:p>
            <a:pPr algn="ctr"/>
            <a:r>
              <a:rPr lang="en-GB" dirty="0"/>
              <a:t>Essential Ironmongery</a:t>
            </a:r>
          </a:p>
          <a:p>
            <a:pPr algn="ctr"/>
            <a:r>
              <a:rPr lang="en-GB" dirty="0"/>
              <a:t>Door Hinges </a:t>
            </a:r>
          </a:p>
        </p:txBody>
      </p:sp>
      <p:pic>
        <p:nvPicPr>
          <p:cNvPr id="8" name="Picture 7">
            <a:extLst>
              <a:ext uri="{FF2B5EF4-FFF2-40B4-BE49-F238E27FC236}">
                <a16:creationId xmlns:a16="http://schemas.microsoft.com/office/drawing/2014/main" id="{2CE83F7F-7274-4C4C-9750-1C27BA48E4FE}"/>
              </a:ext>
            </a:extLst>
          </p:cNvPr>
          <p:cNvPicPr>
            <a:picLocks noChangeAspect="1"/>
          </p:cNvPicPr>
          <p:nvPr/>
        </p:nvPicPr>
        <p:blipFill>
          <a:blip r:embed="rId2"/>
          <a:stretch>
            <a:fillRect/>
          </a:stretch>
        </p:blipFill>
        <p:spPr>
          <a:xfrm>
            <a:off x="1315844" y="3623159"/>
            <a:ext cx="3265816" cy="3129740"/>
          </a:xfrm>
          <a:prstGeom prst="rect">
            <a:avLst/>
          </a:prstGeom>
        </p:spPr>
      </p:pic>
    </p:spTree>
    <p:extLst>
      <p:ext uri="{BB962C8B-B14F-4D97-AF65-F5344CB8AC3E}">
        <p14:creationId xmlns:p14="http://schemas.microsoft.com/office/powerpoint/2010/main" val="241884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785937" y="2219093"/>
            <a:ext cx="2702626" cy="646331"/>
          </a:xfrm>
          <a:prstGeom prst="rect">
            <a:avLst/>
          </a:prstGeom>
        </p:spPr>
        <p:txBody>
          <a:bodyPr wrap="square">
            <a:spAutoFit/>
          </a:bodyPr>
          <a:lstStyle/>
          <a:p>
            <a:pPr algn="ctr"/>
            <a:r>
              <a:rPr lang="en-GB" dirty="0"/>
              <a:t>Essential Ironmongery </a:t>
            </a:r>
          </a:p>
          <a:p>
            <a:pPr algn="ctr"/>
            <a:r>
              <a:rPr lang="en-GB" dirty="0"/>
              <a:t>Aluminium Threshold</a:t>
            </a:r>
          </a:p>
        </p:txBody>
      </p:sp>
      <p:pic>
        <p:nvPicPr>
          <p:cNvPr id="2" name="Picture 1">
            <a:extLst>
              <a:ext uri="{FF2B5EF4-FFF2-40B4-BE49-F238E27FC236}">
                <a16:creationId xmlns:a16="http://schemas.microsoft.com/office/drawing/2014/main" id="{6B16D74E-631B-4A68-A314-5290EAAF81AC}"/>
              </a:ext>
            </a:extLst>
          </p:cNvPr>
          <p:cNvPicPr>
            <a:picLocks noChangeAspect="1"/>
          </p:cNvPicPr>
          <p:nvPr/>
        </p:nvPicPr>
        <p:blipFill>
          <a:blip r:embed="rId2"/>
          <a:stretch>
            <a:fillRect/>
          </a:stretch>
        </p:blipFill>
        <p:spPr>
          <a:xfrm>
            <a:off x="1642874" y="3471708"/>
            <a:ext cx="3196023" cy="2494193"/>
          </a:xfrm>
          <a:prstGeom prst="rect">
            <a:avLst/>
          </a:prstGeom>
        </p:spPr>
      </p:pic>
      <p:sp>
        <p:nvSpPr>
          <p:cNvPr id="4" name="Rectangle 3">
            <a:extLst>
              <a:ext uri="{FF2B5EF4-FFF2-40B4-BE49-F238E27FC236}">
                <a16:creationId xmlns:a16="http://schemas.microsoft.com/office/drawing/2014/main" id="{15B4DD8E-1698-444C-BEF1-C487750BF3D5}"/>
              </a:ext>
            </a:extLst>
          </p:cNvPr>
          <p:cNvSpPr/>
          <p:nvPr/>
        </p:nvSpPr>
        <p:spPr>
          <a:xfrm>
            <a:off x="2015712" y="6651032"/>
            <a:ext cx="2450350" cy="369332"/>
          </a:xfrm>
          <a:prstGeom prst="rect">
            <a:avLst/>
          </a:prstGeom>
        </p:spPr>
        <p:txBody>
          <a:bodyPr wrap="none">
            <a:spAutoFit/>
          </a:bodyPr>
          <a:lstStyle/>
          <a:p>
            <a:pPr algn="ctr"/>
            <a:r>
              <a:rPr lang="en-GB" dirty="0">
                <a:solidFill>
                  <a:srgbClr val="FF0000"/>
                </a:solidFill>
              </a:rPr>
              <a:t>Aluminium Threshold</a:t>
            </a:r>
          </a:p>
        </p:txBody>
      </p:sp>
    </p:spTree>
    <p:extLst>
      <p:ext uri="{BB962C8B-B14F-4D97-AF65-F5344CB8AC3E}">
        <p14:creationId xmlns:p14="http://schemas.microsoft.com/office/powerpoint/2010/main" val="7501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785937" y="2005338"/>
            <a:ext cx="2702626" cy="923330"/>
          </a:xfrm>
          <a:prstGeom prst="rect">
            <a:avLst/>
          </a:prstGeom>
        </p:spPr>
        <p:txBody>
          <a:bodyPr wrap="square">
            <a:spAutoFit/>
          </a:bodyPr>
          <a:lstStyle/>
          <a:p>
            <a:pPr algn="ctr"/>
            <a:r>
              <a:rPr lang="en-GB" dirty="0"/>
              <a:t>Non-essential Ironmongery Door Numerals</a:t>
            </a:r>
          </a:p>
        </p:txBody>
      </p:sp>
      <p:sp>
        <p:nvSpPr>
          <p:cNvPr id="4" name="Rectangle 3">
            <a:extLst>
              <a:ext uri="{FF2B5EF4-FFF2-40B4-BE49-F238E27FC236}">
                <a16:creationId xmlns:a16="http://schemas.microsoft.com/office/drawing/2014/main" id="{15B4DD8E-1698-444C-BEF1-C487750BF3D5}"/>
              </a:ext>
            </a:extLst>
          </p:cNvPr>
          <p:cNvSpPr/>
          <p:nvPr/>
        </p:nvSpPr>
        <p:spPr>
          <a:xfrm>
            <a:off x="1402862" y="7880901"/>
            <a:ext cx="3676071" cy="923330"/>
          </a:xfrm>
          <a:prstGeom prst="rect">
            <a:avLst/>
          </a:prstGeom>
        </p:spPr>
        <p:txBody>
          <a:bodyPr wrap="none">
            <a:spAutoFit/>
          </a:bodyPr>
          <a:lstStyle/>
          <a:p>
            <a:pPr algn="ctr"/>
            <a:r>
              <a:rPr lang="en-GB" dirty="0">
                <a:solidFill>
                  <a:srgbClr val="FF0000"/>
                </a:solidFill>
              </a:rPr>
              <a:t>70mm High </a:t>
            </a:r>
            <a:br>
              <a:rPr lang="en-GB" dirty="0">
                <a:solidFill>
                  <a:srgbClr val="FF0000"/>
                </a:solidFill>
              </a:rPr>
            </a:br>
            <a:r>
              <a:rPr lang="en-GB" dirty="0">
                <a:solidFill>
                  <a:srgbClr val="FF0000"/>
                </a:solidFill>
              </a:rPr>
              <a:t>Brushed Aluminium Self-adhesive </a:t>
            </a:r>
            <a:br>
              <a:rPr lang="en-GB" dirty="0">
                <a:solidFill>
                  <a:srgbClr val="FF0000"/>
                </a:solidFill>
              </a:rPr>
            </a:br>
            <a:r>
              <a:rPr lang="en-GB" dirty="0">
                <a:solidFill>
                  <a:srgbClr val="FF0000"/>
                </a:solidFill>
              </a:rPr>
              <a:t>Door Numerals</a:t>
            </a:r>
          </a:p>
        </p:txBody>
      </p:sp>
      <p:pic>
        <p:nvPicPr>
          <p:cNvPr id="8" name="Picture 7" descr="Logo&#10;&#10;Description automatically generated with low confidence">
            <a:extLst>
              <a:ext uri="{FF2B5EF4-FFF2-40B4-BE49-F238E27FC236}">
                <a16:creationId xmlns:a16="http://schemas.microsoft.com/office/drawing/2014/main" id="{588041C4-F832-4984-A1E4-1FBE875DD2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91" y="3060769"/>
            <a:ext cx="4474276" cy="4474276"/>
          </a:xfrm>
          <a:prstGeom prst="rect">
            <a:avLst/>
          </a:prstGeom>
        </p:spPr>
      </p:pic>
    </p:spTree>
    <p:extLst>
      <p:ext uri="{BB962C8B-B14F-4D97-AF65-F5344CB8AC3E}">
        <p14:creationId xmlns:p14="http://schemas.microsoft.com/office/powerpoint/2010/main" val="3432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5452" y="2386362"/>
            <a:ext cx="5578397" cy="1204332"/>
          </a:xfrm>
          <a:prstGeom prst="rect">
            <a:avLst/>
          </a:prstGeom>
        </p:spPr>
        <p:txBody>
          <a:bodyPr>
            <a:normAutofit/>
          </a:bodyPr>
          <a:lstStyle>
            <a:defPPr>
              <a:defRPr lang="en-US"/>
            </a:defPPr>
            <a:lvl1pPr>
              <a:lnSpc>
                <a:spcPct val="90000"/>
              </a:lnSpc>
              <a:spcBef>
                <a:spcPct val="0"/>
              </a:spcBef>
              <a:buNone/>
              <a:defRPr sz="3600" b="1">
                <a:latin typeface="Maven Pro" panose="02000000000000000000" pitchFamily="2" charset="0"/>
                <a:ea typeface="+mj-ea"/>
                <a:cs typeface="Times New Roman" panose="02020603050405020304" pitchFamily="18" charset="0"/>
              </a:defRPr>
            </a:lvl1pPr>
          </a:lstStyle>
          <a:p>
            <a:pPr algn="ctr"/>
            <a:r>
              <a:rPr lang="en-GB" sz="2700" dirty="0"/>
              <a:t>“Dual Scope” </a:t>
            </a:r>
          </a:p>
          <a:p>
            <a:pPr algn="ctr"/>
            <a:r>
              <a:rPr lang="en-GB" sz="2700" dirty="0"/>
              <a:t>Fire Rated / Security</a:t>
            </a:r>
          </a:p>
          <a:p>
            <a:pPr algn="ctr"/>
            <a:r>
              <a:rPr lang="en-GB" sz="2700" dirty="0"/>
              <a:t> Flat Entrance Door-sets…</a:t>
            </a:r>
          </a:p>
        </p:txBody>
      </p:sp>
      <p:sp>
        <p:nvSpPr>
          <p:cNvPr id="3" name="Content Placeholder 2"/>
          <p:cNvSpPr txBox="1">
            <a:spLocks/>
          </p:cNvSpPr>
          <p:nvPr/>
        </p:nvSpPr>
        <p:spPr>
          <a:xfrm>
            <a:off x="390181" y="3738188"/>
            <a:ext cx="5048941" cy="4168027"/>
          </a:xfrm>
          <a:prstGeom prst="rect">
            <a:avLst/>
          </a:prstGeom>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4400" b="1" dirty="0">
              <a:latin typeface="Maven Pro" panose="02000000000000000000" pitchFamily="2" charset="0"/>
              <a:cs typeface="Times New Roman" panose="02020603050405020304" pitchFamily="18" charset="0"/>
            </a:endParaRPr>
          </a:p>
          <a:p>
            <a:pPr marL="0" indent="0">
              <a:lnSpc>
                <a:spcPct val="120000"/>
              </a:lnSpc>
              <a:buNone/>
            </a:pPr>
            <a:r>
              <a:rPr lang="en-GB" sz="4400" b="1" dirty="0">
                <a:latin typeface="Maven Pro" panose="02000000000000000000" pitchFamily="2" charset="0"/>
                <a:cs typeface="Times New Roman" panose="02020603050405020304" pitchFamily="18" charset="0"/>
              </a:rPr>
              <a:t>In all aspects of life, our safety is paramount and this is no less important when we are in the safe environment of our own homes. To ensure this is the case Phoenix Green ensure all new Flat Entrance Door-sets they install are from a range of “Dual Scope” Fire Rated Door-sets which have </a:t>
            </a:r>
            <a:r>
              <a:rPr lang="en-GB" sz="4400" b="1" u="sng" dirty="0">
                <a:latin typeface="Maven Pro" panose="02000000000000000000" pitchFamily="2" charset="0"/>
                <a:cs typeface="Times New Roman" panose="02020603050405020304" pitchFamily="18" charset="0"/>
              </a:rPr>
              <a:t>BI-DIRECTIONAL fire-test evidence </a:t>
            </a:r>
            <a:r>
              <a:rPr lang="en-GB" sz="4400" b="1" dirty="0">
                <a:latin typeface="Maven Pro" panose="02000000000000000000" pitchFamily="2" charset="0"/>
                <a:cs typeface="Times New Roman" panose="02020603050405020304" pitchFamily="18" charset="0"/>
              </a:rPr>
              <a:t>and SBD (Secure by Design) accreditation to PAS24 2016.</a:t>
            </a:r>
          </a:p>
          <a:p>
            <a:pPr marL="0" indent="0">
              <a:lnSpc>
                <a:spcPct val="120000"/>
              </a:lnSpc>
              <a:buNone/>
            </a:pPr>
            <a:r>
              <a:rPr lang="en-GB" sz="4400" dirty="0">
                <a:latin typeface="Maven Pro" panose="02000000000000000000" pitchFamily="2" charset="0"/>
                <a:cs typeface="Times New Roman" panose="02020603050405020304" pitchFamily="18" charset="0"/>
              </a:rPr>
              <a:t>This in conjunction with our “Q-Mark Fire Door Installer” accreditation ensure that the most rigorous requirements have been met in the overall installation. Q-Mark identification in the form of the relevant insert “plugs” further ensures the sign-off process of the installed door-set by an appointed independent officer is made a more standard procedure, as they can clearly identify the approved manufacturer and ensure the installation has been carried out all as per the specific test evidence.  </a:t>
            </a:r>
          </a:p>
          <a:p>
            <a:pPr marL="0" indent="0">
              <a:lnSpc>
                <a:spcPct val="120000"/>
              </a:lnSpc>
              <a:buNone/>
            </a:pPr>
            <a:r>
              <a:rPr lang="en-GB" sz="4400" dirty="0">
                <a:latin typeface="Maven Pro" panose="02000000000000000000" pitchFamily="2" charset="0"/>
                <a:cs typeface="Times New Roman" panose="02020603050405020304" pitchFamily="18" charset="0"/>
              </a:rPr>
              <a:t>Phoenix Green are fully appreciative of the importance of installing only Fire Door-sets that have been tested to perform beyond the minimum specified requirements and the fundamental requirement for </a:t>
            </a:r>
            <a:r>
              <a:rPr lang="en-GB" sz="4400" b="1" u="sng" dirty="0">
                <a:latin typeface="Maven Pro" panose="02000000000000000000" pitchFamily="2" charset="0"/>
                <a:cs typeface="Times New Roman" panose="02020603050405020304" pitchFamily="18" charset="0"/>
              </a:rPr>
              <a:t>physical bi-directional fire test evidence </a:t>
            </a:r>
            <a:r>
              <a:rPr lang="en-GB" sz="4400" dirty="0">
                <a:latin typeface="Maven Pro" panose="02000000000000000000" pitchFamily="2" charset="0"/>
                <a:cs typeface="Times New Roman" panose="02020603050405020304" pitchFamily="18" charset="0"/>
              </a:rPr>
              <a:t>on all elements of the door-set and any associated fanlights &amp; side-lights. </a:t>
            </a:r>
          </a:p>
          <a:p>
            <a:pPr marL="0" indent="0">
              <a:lnSpc>
                <a:spcPct val="120000"/>
              </a:lnSpc>
              <a:buNone/>
            </a:pPr>
            <a:r>
              <a:rPr lang="en-GB" sz="4400" dirty="0">
                <a:latin typeface="Maven Pro" panose="02000000000000000000" pitchFamily="2" charset="0"/>
                <a:cs typeface="Times New Roman" panose="02020603050405020304" pitchFamily="18" charset="0"/>
              </a:rPr>
              <a:t>  </a:t>
            </a:r>
          </a:p>
          <a:p>
            <a:pPr marL="0" indent="0">
              <a:lnSpc>
                <a:spcPct val="120000"/>
              </a:lnSpc>
              <a:buNone/>
            </a:pPr>
            <a:r>
              <a:rPr lang="en-GB" sz="825" dirty="0">
                <a:latin typeface="Maven Pro" panose="02000000000000000000" pitchFamily="2" charset="0"/>
                <a:cs typeface="Times New Roman" panose="02020603050405020304" pitchFamily="18" charset="0"/>
              </a:rPr>
              <a:t>     </a:t>
            </a:r>
          </a:p>
          <a:p>
            <a:pPr marL="0" indent="0">
              <a:lnSpc>
                <a:spcPct val="120000"/>
              </a:lnSpc>
              <a:buNone/>
            </a:pPr>
            <a:endParaRPr lang="en-GB" sz="825" b="1" dirty="0">
              <a:latin typeface="Maven Pro" panose="02000000000000000000" pitchFamily="2" charset="0"/>
              <a:cs typeface="Times New Roman" panose="02020603050405020304" pitchFamily="18" charset="0"/>
            </a:endParaRPr>
          </a:p>
          <a:p>
            <a:pPr marL="0" indent="0">
              <a:lnSpc>
                <a:spcPct val="120000"/>
              </a:lnSpc>
              <a:buNone/>
            </a:pPr>
            <a:endParaRPr lang="en-GB" sz="975" dirty="0">
              <a:latin typeface="Maven Pr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9296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35662BB-6325-495F-A743-D36FADD659D3}"/>
              </a:ext>
            </a:extLst>
          </p:cNvPr>
          <p:cNvGraphicFramePr>
            <a:graphicFrameLocks noChangeAspect="1"/>
          </p:cNvGraphicFramePr>
          <p:nvPr>
            <p:extLst>
              <p:ext uri="{D42A27DB-BD31-4B8C-83A1-F6EECF244321}">
                <p14:modId xmlns:p14="http://schemas.microsoft.com/office/powerpoint/2010/main" val="4183826013"/>
              </p:ext>
            </p:extLst>
          </p:nvPr>
        </p:nvGraphicFramePr>
        <p:xfrm>
          <a:off x="1143000" y="3487738"/>
          <a:ext cx="4572000" cy="2168525"/>
        </p:xfrm>
        <a:graphic>
          <a:graphicData uri="http://schemas.openxmlformats.org/presentationml/2006/ole">
            <mc:AlternateContent xmlns:mc="http://schemas.openxmlformats.org/markup-compatibility/2006">
              <mc:Choice xmlns:v="urn:schemas-microsoft-com:vml" Requires="v">
                <p:oleObj spid="_x0000_s1031" name="AutoCAD LT Drawing" r:id="rId3" imgW="17706960" imgH="8400960" progId="AutoCADLT.Drawing.23">
                  <p:embed/>
                </p:oleObj>
              </mc:Choice>
              <mc:Fallback>
                <p:oleObj name="AutoCAD LT Drawing" r:id="rId3" imgW="17706960" imgH="8400960" progId="AutoCADLT.Drawing.23">
                  <p:embed/>
                  <p:pic>
                    <p:nvPicPr>
                      <p:cNvPr id="0" name=""/>
                      <p:cNvPicPr/>
                      <p:nvPr/>
                    </p:nvPicPr>
                    <p:blipFill>
                      <a:blip r:embed="rId4"/>
                      <a:stretch>
                        <a:fillRect/>
                      </a:stretch>
                    </p:blipFill>
                    <p:spPr>
                      <a:xfrm>
                        <a:off x="1143000" y="3487738"/>
                        <a:ext cx="4572000" cy="2168525"/>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C7D47AB0-8F40-422E-BAC1-A59EA09E2B96}"/>
              </a:ext>
            </a:extLst>
          </p:cNvPr>
          <p:cNvPicPr>
            <a:picLocks noChangeAspect="1"/>
          </p:cNvPicPr>
          <p:nvPr/>
        </p:nvPicPr>
        <p:blipFill>
          <a:blip r:embed="rId5"/>
          <a:stretch>
            <a:fillRect/>
          </a:stretch>
        </p:blipFill>
        <p:spPr>
          <a:xfrm>
            <a:off x="914400" y="127964"/>
            <a:ext cx="4270917" cy="6668546"/>
          </a:xfrm>
          <a:prstGeom prst="rect">
            <a:avLst/>
          </a:prstGeom>
        </p:spPr>
      </p:pic>
      <p:graphicFrame>
        <p:nvGraphicFramePr>
          <p:cNvPr id="2" name="Table 3">
            <a:extLst>
              <a:ext uri="{FF2B5EF4-FFF2-40B4-BE49-F238E27FC236}">
                <a16:creationId xmlns:a16="http://schemas.microsoft.com/office/drawing/2014/main" id="{EA74E022-014B-4985-AF46-CEA48F930048}"/>
              </a:ext>
            </a:extLst>
          </p:cNvPr>
          <p:cNvGraphicFramePr>
            <a:graphicFrameLocks noGrp="1"/>
          </p:cNvGraphicFramePr>
          <p:nvPr>
            <p:extLst>
              <p:ext uri="{D42A27DB-BD31-4B8C-83A1-F6EECF244321}">
                <p14:modId xmlns:p14="http://schemas.microsoft.com/office/powerpoint/2010/main" val="2672157757"/>
              </p:ext>
            </p:extLst>
          </p:nvPr>
        </p:nvGraphicFramePr>
        <p:xfrm>
          <a:off x="763858" y="6929723"/>
          <a:ext cx="4572000" cy="12115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579936646"/>
                    </a:ext>
                  </a:extLst>
                </a:gridCol>
                <a:gridCol w="1524000">
                  <a:extLst>
                    <a:ext uri="{9D8B030D-6E8A-4147-A177-3AD203B41FA5}">
                      <a16:colId xmlns:a16="http://schemas.microsoft.com/office/drawing/2014/main" val="1022277800"/>
                    </a:ext>
                  </a:extLst>
                </a:gridCol>
                <a:gridCol w="1524000">
                  <a:extLst>
                    <a:ext uri="{9D8B030D-6E8A-4147-A177-3AD203B41FA5}">
                      <a16:colId xmlns:a16="http://schemas.microsoft.com/office/drawing/2014/main" val="3392060836"/>
                    </a:ext>
                  </a:extLst>
                </a:gridCol>
              </a:tblGrid>
              <a:tr h="370840">
                <a:tc>
                  <a:txBody>
                    <a:bodyPr/>
                    <a:lstStyle/>
                    <a:p>
                      <a:pPr algn="l"/>
                      <a:r>
                        <a:rPr lang="en-GB" dirty="0"/>
                        <a:t>Glass Fire Rating</a:t>
                      </a:r>
                    </a:p>
                  </a:txBody>
                  <a:tcPr anchor="ctr"/>
                </a:tc>
                <a:tc>
                  <a:txBody>
                    <a:bodyPr/>
                    <a:lstStyle/>
                    <a:p>
                      <a:pPr algn="l"/>
                      <a:r>
                        <a:rPr lang="en-GB" dirty="0"/>
                        <a:t>External Glass Pane</a:t>
                      </a:r>
                    </a:p>
                  </a:txBody>
                  <a:tcPr anchor="ctr"/>
                </a:tc>
                <a:tc>
                  <a:txBody>
                    <a:bodyPr/>
                    <a:lstStyle/>
                    <a:p>
                      <a:pPr algn="l"/>
                      <a:r>
                        <a:rPr lang="en-GB" dirty="0"/>
                        <a:t>Internal Glass Pane</a:t>
                      </a:r>
                    </a:p>
                  </a:txBody>
                  <a:tcPr anchor="ctr"/>
                </a:tc>
                <a:extLst>
                  <a:ext uri="{0D108BD9-81ED-4DB2-BD59-A6C34878D82A}">
                    <a16:rowId xmlns:a16="http://schemas.microsoft.com/office/drawing/2014/main" val="2593295821"/>
                  </a:ext>
                </a:extLst>
              </a:tr>
              <a:tr h="370840">
                <a:tc>
                  <a:txBody>
                    <a:bodyPr/>
                    <a:lstStyle/>
                    <a:p>
                      <a:pPr algn="l"/>
                      <a:r>
                        <a:rPr lang="en-GB" dirty="0"/>
                        <a:t>30 Minute Integrity</a:t>
                      </a:r>
                    </a:p>
                  </a:txBody>
                  <a:tcPr/>
                </a:tc>
                <a:tc>
                  <a:txBody>
                    <a:bodyPr/>
                    <a:lstStyle/>
                    <a:p>
                      <a:pPr algn="l"/>
                      <a:r>
                        <a:rPr lang="en-GB" dirty="0"/>
                        <a:t>6.8mm Thickness </a:t>
                      </a:r>
                      <a:r>
                        <a:rPr lang="en-GB" dirty="0" err="1"/>
                        <a:t>Optilam</a:t>
                      </a:r>
                      <a:r>
                        <a:rPr lang="en-GB" dirty="0"/>
                        <a:t> (P1A Compliant)</a:t>
                      </a:r>
                    </a:p>
                  </a:txBody>
                  <a:tcPr/>
                </a:tc>
                <a:tc>
                  <a:txBody>
                    <a:bodyPr/>
                    <a:lstStyle/>
                    <a:p>
                      <a:pPr algn="l"/>
                      <a:r>
                        <a:rPr lang="en-GB" dirty="0"/>
                        <a:t>7mm </a:t>
                      </a:r>
                      <a:r>
                        <a:rPr lang="en-GB" dirty="0" err="1"/>
                        <a:t>Pyrodur</a:t>
                      </a:r>
                      <a:r>
                        <a:rPr lang="en-GB" dirty="0"/>
                        <a:t> EW30 - 105</a:t>
                      </a:r>
                    </a:p>
                  </a:txBody>
                  <a:tcPr/>
                </a:tc>
                <a:extLst>
                  <a:ext uri="{0D108BD9-81ED-4DB2-BD59-A6C34878D82A}">
                    <a16:rowId xmlns:a16="http://schemas.microsoft.com/office/drawing/2014/main" val="489180090"/>
                  </a:ext>
                </a:extLst>
              </a:tr>
            </a:tbl>
          </a:graphicData>
        </a:graphic>
      </p:graphicFrame>
      <p:sp>
        <p:nvSpPr>
          <p:cNvPr id="4" name="TextBox 3">
            <a:extLst>
              <a:ext uri="{FF2B5EF4-FFF2-40B4-BE49-F238E27FC236}">
                <a16:creationId xmlns:a16="http://schemas.microsoft.com/office/drawing/2014/main" id="{403D69BE-57EF-48DF-8E98-2B417EC2C310}"/>
              </a:ext>
            </a:extLst>
          </p:cNvPr>
          <p:cNvSpPr txBox="1"/>
          <p:nvPr/>
        </p:nvSpPr>
        <p:spPr>
          <a:xfrm>
            <a:off x="763857" y="8407730"/>
            <a:ext cx="4571999" cy="261610"/>
          </a:xfrm>
          <a:prstGeom prst="rect">
            <a:avLst/>
          </a:prstGeom>
          <a:noFill/>
        </p:spPr>
        <p:txBody>
          <a:bodyPr wrap="square" rtlCol="0">
            <a:spAutoFit/>
          </a:bodyPr>
          <a:lstStyle/>
          <a:p>
            <a:r>
              <a:rPr lang="en-GB" sz="1100" dirty="0"/>
              <a:t>Available in Clear or Sandblasted Obscure.</a:t>
            </a:r>
          </a:p>
        </p:txBody>
      </p:sp>
    </p:spTree>
    <p:extLst>
      <p:ext uri="{BB962C8B-B14F-4D97-AF65-F5344CB8AC3E}">
        <p14:creationId xmlns:p14="http://schemas.microsoft.com/office/powerpoint/2010/main" val="10713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5BB6ED-BD19-4EBC-90AF-8494C61E4D44}"/>
              </a:ext>
            </a:extLst>
          </p:cNvPr>
          <p:cNvSpPr/>
          <p:nvPr/>
        </p:nvSpPr>
        <p:spPr>
          <a:xfrm>
            <a:off x="665354" y="703036"/>
            <a:ext cx="3369070" cy="369332"/>
          </a:xfrm>
          <a:prstGeom prst="rect">
            <a:avLst/>
          </a:prstGeom>
        </p:spPr>
        <p:txBody>
          <a:bodyPr wrap="square">
            <a:spAutoFit/>
          </a:bodyPr>
          <a:lstStyle/>
          <a:p>
            <a:r>
              <a:rPr lang="en-GB" b="1" dirty="0"/>
              <a:t>Door Colour Choices</a:t>
            </a:r>
          </a:p>
        </p:txBody>
      </p:sp>
      <p:sp>
        <p:nvSpPr>
          <p:cNvPr id="5" name="Rectangle 4">
            <a:extLst>
              <a:ext uri="{FF2B5EF4-FFF2-40B4-BE49-F238E27FC236}">
                <a16:creationId xmlns:a16="http://schemas.microsoft.com/office/drawing/2014/main" id="{D1E31569-1EC2-4943-893D-2617FD826959}"/>
              </a:ext>
            </a:extLst>
          </p:cNvPr>
          <p:cNvSpPr/>
          <p:nvPr/>
        </p:nvSpPr>
        <p:spPr>
          <a:xfrm>
            <a:off x="626205" y="1253569"/>
            <a:ext cx="3718697" cy="646331"/>
          </a:xfrm>
          <a:prstGeom prst="rect">
            <a:avLst/>
          </a:prstGeom>
        </p:spPr>
        <p:txBody>
          <a:bodyPr wrap="square">
            <a:spAutoFit/>
          </a:bodyPr>
          <a:lstStyle/>
          <a:p>
            <a:r>
              <a:rPr lang="en-GB" sz="1200" dirty="0"/>
              <a:t>Our Customers can select any RAL or BS Colour for their doorset finish they wish but we would advise limiting the number of choices to their clients.</a:t>
            </a:r>
          </a:p>
        </p:txBody>
      </p:sp>
      <p:sp>
        <p:nvSpPr>
          <p:cNvPr id="2" name="Rectangle 1">
            <a:extLst>
              <a:ext uri="{FF2B5EF4-FFF2-40B4-BE49-F238E27FC236}">
                <a16:creationId xmlns:a16="http://schemas.microsoft.com/office/drawing/2014/main" id="{DB865C21-795E-4D4F-86F2-7C8F145B8FCE}"/>
              </a:ext>
            </a:extLst>
          </p:cNvPr>
          <p:cNvSpPr/>
          <p:nvPr/>
        </p:nvSpPr>
        <p:spPr>
          <a:xfrm>
            <a:off x="2639290" y="2232560"/>
            <a:ext cx="1579419" cy="1508167"/>
          </a:xfrm>
          <a:prstGeom prst="rect">
            <a:avLst/>
          </a:prstGeom>
          <a:solidFill>
            <a:srgbClr val="193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2BC4D4B2-5410-4A25-B7A5-AA11899BAD56}"/>
              </a:ext>
            </a:extLst>
          </p:cNvPr>
          <p:cNvSpPr/>
          <p:nvPr/>
        </p:nvSpPr>
        <p:spPr>
          <a:xfrm>
            <a:off x="626205" y="2232560"/>
            <a:ext cx="1579419" cy="1508167"/>
          </a:xfrm>
          <a:prstGeom prst="rect">
            <a:avLst/>
          </a:prstGeom>
          <a:solidFill>
            <a:srgbClr val="52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9886B22-A579-4A27-9D3D-4175E77634E3}"/>
              </a:ext>
            </a:extLst>
          </p:cNvPr>
          <p:cNvSpPr/>
          <p:nvPr/>
        </p:nvSpPr>
        <p:spPr>
          <a:xfrm>
            <a:off x="2639290" y="4073387"/>
            <a:ext cx="1579419" cy="1508167"/>
          </a:xfrm>
          <a:prstGeom prst="rect">
            <a:avLst/>
          </a:prstGeom>
          <a:solidFill>
            <a:srgbClr val="303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967D50F-BB94-4AB5-A711-2FE416499B47}"/>
              </a:ext>
            </a:extLst>
          </p:cNvPr>
          <p:cNvSpPr/>
          <p:nvPr/>
        </p:nvSpPr>
        <p:spPr>
          <a:xfrm>
            <a:off x="626205" y="4073387"/>
            <a:ext cx="1579419" cy="1508167"/>
          </a:xfrm>
          <a:prstGeom prst="rect">
            <a:avLst/>
          </a:prstGeom>
          <a:solidFill>
            <a:srgbClr val="F1E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66131E66-088E-4226-8EC6-2EA7B888A88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10800000">
            <a:off x="655178" y="5914214"/>
            <a:ext cx="1576195" cy="1579419"/>
          </a:xfrm>
          <a:prstGeom prst="rect">
            <a:avLst/>
          </a:prstGeom>
        </p:spPr>
      </p:pic>
      <p:sp>
        <p:nvSpPr>
          <p:cNvPr id="12" name="Rectangle 11">
            <a:extLst>
              <a:ext uri="{FF2B5EF4-FFF2-40B4-BE49-F238E27FC236}">
                <a16:creationId xmlns:a16="http://schemas.microsoft.com/office/drawing/2014/main" id="{AC272078-F940-455A-8392-DD8CA92C18C3}"/>
              </a:ext>
            </a:extLst>
          </p:cNvPr>
          <p:cNvSpPr/>
          <p:nvPr/>
        </p:nvSpPr>
        <p:spPr>
          <a:xfrm>
            <a:off x="2485737" y="5914214"/>
            <a:ext cx="2264393" cy="276999"/>
          </a:xfrm>
          <a:prstGeom prst="rect">
            <a:avLst/>
          </a:prstGeom>
        </p:spPr>
        <p:txBody>
          <a:bodyPr wrap="square">
            <a:spAutoFit/>
          </a:bodyPr>
          <a:lstStyle/>
          <a:p>
            <a:r>
              <a:rPr lang="en-GB" sz="1200" dirty="0"/>
              <a:t>Tenant Signature</a:t>
            </a:r>
          </a:p>
        </p:txBody>
      </p:sp>
      <p:sp>
        <p:nvSpPr>
          <p:cNvPr id="13" name="Rectangle 12">
            <a:extLst>
              <a:ext uri="{FF2B5EF4-FFF2-40B4-BE49-F238E27FC236}">
                <a16:creationId xmlns:a16="http://schemas.microsoft.com/office/drawing/2014/main" id="{8294767D-2066-47AB-A229-44CB148A119B}"/>
              </a:ext>
            </a:extLst>
          </p:cNvPr>
          <p:cNvSpPr/>
          <p:nvPr/>
        </p:nvSpPr>
        <p:spPr>
          <a:xfrm>
            <a:off x="2485737" y="6287104"/>
            <a:ext cx="2264393" cy="276999"/>
          </a:xfrm>
          <a:prstGeom prst="rect">
            <a:avLst/>
          </a:prstGeom>
        </p:spPr>
        <p:txBody>
          <a:bodyPr wrap="square">
            <a:spAutoFit/>
          </a:bodyPr>
          <a:lstStyle/>
          <a:p>
            <a:r>
              <a:rPr lang="en-GB" sz="1200" dirty="0"/>
              <a:t>Date</a:t>
            </a:r>
          </a:p>
        </p:txBody>
      </p:sp>
      <p:sp>
        <p:nvSpPr>
          <p:cNvPr id="14" name="Rectangle 13">
            <a:extLst>
              <a:ext uri="{FF2B5EF4-FFF2-40B4-BE49-F238E27FC236}">
                <a16:creationId xmlns:a16="http://schemas.microsoft.com/office/drawing/2014/main" id="{87DF88C0-1EA2-4701-A903-1BAF7F178518}"/>
              </a:ext>
            </a:extLst>
          </p:cNvPr>
          <p:cNvSpPr/>
          <p:nvPr/>
        </p:nvSpPr>
        <p:spPr>
          <a:xfrm>
            <a:off x="2485737" y="6695619"/>
            <a:ext cx="2264393" cy="900246"/>
          </a:xfrm>
          <a:prstGeom prst="rect">
            <a:avLst/>
          </a:prstGeom>
        </p:spPr>
        <p:txBody>
          <a:bodyPr wrap="square">
            <a:spAutoFit/>
          </a:bodyPr>
          <a:lstStyle/>
          <a:p>
            <a:r>
              <a:rPr lang="en-GB" sz="1050" b="1" dirty="0"/>
              <a:t>Please Note</a:t>
            </a:r>
          </a:p>
          <a:p>
            <a:r>
              <a:rPr lang="en-GB" sz="1050" dirty="0"/>
              <a:t>The colours shown are indicative only as printed representation and can vary from the colour as it will on your new door.</a:t>
            </a:r>
          </a:p>
        </p:txBody>
      </p:sp>
      <p:cxnSp>
        <p:nvCxnSpPr>
          <p:cNvPr id="16" name="Straight Connector 15">
            <a:extLst>
              <a:ext uri="{FF2B5EF4-FFF2-40B4-BE49-F238E27FC236}">
                <a16:creationId xmlns:a16="http://schemas.microsoft.com/office/drawing/2014/main" id="{A19FA050-3D13-4724-9CA0-6DB88A80F0C5}"/>
              </a:ext>
            </a:extLst>
          </p:cNvPr>
          <p:cNvCxnSpPr/>
          <p:nvPr/>
        </p:nvCxnSpPr>
        <p:spPr>
          <a:xfrm>
            <a:off x="3847605" y="6082847"/>
            <a:ext cx="1223159"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0D5821-AD91-4542-8BA7-B84C5AAEAA09}"/>
              </a:ext>
            </a:extLst>
          </p:cNvPr>
          <p:cNvCxnSpPr/>
          <p:nvPr/>
        </p:nvCxnSpPr>
        <p:spPr>
          <a:xfrm>
            <a:off x="3121743" y="6425603"/>
            <a:ext cx="1223159" cy="0"/>
          </a:xfrm>
          <a:prstGeom prst="line">
            <a:avLst/>
          </a:prstGeom>
          <a:ln w="95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8E2F290-6F85-4DEA-B189-D28492FCBCB2}"/>
              </a:ext>
            </a:extLst>
          </p:cNvPr>
          <p:cNvSpPr/>
          <p:nvPr/>
        </p:nvSpPr>
        <p:spPr>
          <a:xfrm>
            <a:off x="843315" y="2663478"/>
            <a:ext cx="1145198" cy="646331"/>
          </a:xfrm>
          <a:prstGeom prst="rect">
            <a:avLst/>
          </a:prstGeom>
        </p:spPr>
        <p:txBody>
          <a:bodyPr wrap="square">
            <a:spAutoFit/>
          </a:bodyPr>
          <a:lstStyle/>
          <a:p>
            <a:r>
              <a:rPr lang="en-GB" sz="1800" b="1" dirty="0">
                <a:solidFill>
                  <a:schemeClr val="bg1"/>
                </a:solidFill>
                <a:effectLst/>
                <a:latin typeface="Calibri" panose="020F0502020204030204" pitchFamily="34" charset="0"/>
                <a:ea typeface="Calibri" panose="020F0502020204030204" pitchFamily="34" charset="0"/>
              </a:rPr>
              <a:t>RAL 7011 </a:t>
            </a:r>
            <a:br>
              <a:rPr lang="en-GB" sz="1800" b="1" dirty="0">
                <a:solidFill>
                  <a:schemeClr val="bg1"/>
                </a:solidFill>
                <a:effectLst/>
                <a:latin typeface="Calibri" panose="020F0502020204030204" pitchFamily="34" charset="0"/>
                <a:ea typeface="Calibri" panose="020F0502020204030204" pitchFamily="34" charset="0"/>
              </a:rPr>
            </a:br>
            <a:r>
              <a:rPr lang="en-GB" sz="1800" dirty="0">
                <a:solidFill>
                  <a:schemeClr val="bg1"/>
                </a:solidFill>
                <a:effectLst/>
                <a:latin typeface="Calibri" panose="020F0502020204030204" pitchFamily="34" charset="0"/>
                <a:ea typeface="Calibri" panose="020F0502020204030204" pitchFamily="34" charset="0"/>
              </a:rPr>
              <a:t>Steel Grey</a:t>
            </a:r>
            <a:endParaRPr lang="en-GB" sz="1200" dirty="0">
              <a:solidFill>
                <a:schemeClr val="bg1"/>
              </a:solidFill>
            </a:endParaRPr>
          </a:p>
        </p:txBody>
      </p:sp>
      <p:sp>
        <p:nvSpPr>
          <p:cNvPr id="19" name="Rectangle 18">
            <a:extLst>
              <a:ext uri="{FF2B5EF4-FFF2-40B4-BE49-F238E27FC236}">
                <a16:creationId xmlns:a16="http://schemas.microsoft.com/office/drawing/2014/main" id="{7ED8E770-03AC-4035-A459-1ED5BD8883D3}"/>
              </a:ext>
            </a:extLst>
          </p:cNvPr>
          <p:cNvSpPr/>
          <p:nvPr/>
        </p:nvSpPr>
        <p:spPr>
          <a:xfrm>
            <a:off x="2889226" y="2652189"/>
            <a:ext cx="1145198" cy="646331"/>
          </a:xfrm>
          <a:prstGeom prst="rect">
            <a:avLst/>
          </a:prstGeom>
        </p:spPr>
        <p:txBody>
          <a:bodyPr wrap="square">
            <a:spAutoFit/>
          </a:bodyPr>
          <a:lstStyle/>
          <a:p>
            <a:r>
              <a:rPr lang="en-GB" sz="1800" b="1" dirty="0">
                <a:solidFill>
                  <a:schemeClr val="bg1"/>
                </a:solidFill>
                <a:effectLst/>
                <a:latin typeface="Calibri" panose="020F0502020204030204" pitchFamily="34" charset="0"/>
                <a:ea typeface="Calibri" panose="020F0502020204030204" pitchFamily="34" charset="0"/>
              </a:rPr>
              <a:t>RAL 5013</a:t>
            </a:r>
            <a:br>
              <a:rPr lang="en-GB" sz="1800" b="1" dirty="0">
                <a:solidFill>
                  <a:schemeClr val="bg1"/>
                </a:solidFill>
                <a:effectLst/>
                <a:latin typeface="Calibri" panose="020F0502020204030204" pitchFamily="34" charset="0"/>
                <a:ea typeface="Calibri" panose="020F0502020204030204" pitchFamily="34" charset="0"/>
              </a:rPr>
            </a:br>
            <a:r>
              <a:rPr lang="en-GB" sz="1800" dirty="0">
                <a:solidFill>
                  <a:schemeClr val="bg1"/>
                </a:solidFill>
                <a:effectLst/>
                <a:latin typeface="Calibri" panose="020F0502020204030204" pitchFamily="34" charset="0"/>
                <a:ea typeface="Calibri" panose="020F0502020204030204" pitchFamily="34" charset="0"/>
              </a:rPr>
              <a:t>Dark Blue</a:t>
            </a:r>
            <a:endParaRPr lang="en-GB" sz="1200" dirty="0">
              <a:solidFill>
                <a:schemeClr val="bg1"/>
              </a:solidFill>
            </a:endParaRPr>
          </a:p>
        </p:txBody>
      </p:sp>
      <p:sp>
        <p:nvSpPr>
          <p:cNvPr id="20" name="Rectangle 19">
            <a:extLst>
              <a:ext uri="{FF2B5EF4-FFF2-40B4-BE49-F238E27FC236}">
                <a16:creationId xmlns:a16="http://schemas.microsoft.com/office/drawing/2014/main" id="{E0A69F64-4D05-46AA-AF96-C6840E648D4A}"/>
              </a:ext>
            </a:extLst>
          </p:cNvPr>
          <p:cNvSpPr/>
          <p:nvPr/>
        </p:nvSpPr>
        <p:spPr>
          <a:xfrm>
            <a:off x="884276" y="4490091"/>
            <a:ext cx="1145198" cy="646331"/>
          </a:xfrm>
          <a:prstGeom prst="rect">
            <a:avLst/>
          </a:prstGeom>
        </p:spPr>
        <p:txBody>
          <a:bodyPr wrap="square">
            <a:spAutoFit/>
          </a:bodyPr>
          <a:lstStyle/>
          <a:p>
            <a:r>
              <a:rPr lang="en-GB" sz="1800" b="1" dirty="0">
                <a:effectLst/>
                <a:latin typeface="Calibri" panose="020F0502020204030204" pitchFamily="34" charset="0"/>
                <a:ea typeface="Calibri" panose="020F0502020204030204" pitchFamily="34" charset="0"/>
              </a:rPr>
              <a:t>RAL 9010</a:t>
            </a:r>
            <a:br>
              <a:rPr lang="en-GB" sz="1800" b="1"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White</a:t>
            </a:r>
            <a:endParaRPr lang="en-GB" sz="1200" dirty="0"/>
          </a:p>
        </p:txBody>
      </p:sp>
      <p:sp>
        <p:nvSpPr>
          <p:cNvPr id="21" name="Rectangle 20">
            <a:extLst>
              <a:ext uri="{FF2B5EF4-FFF2-40B4-BE49-F238E27FC236}">
                <a16:creationId xmlns:a16="http://schemas.microsoft.com/office/drawing/2014/main" id="{28F810DB-4D9C-4FC3-9995-6A1E2D21B8E6}"/>
              </a:ext>
            </a:extLst>
          </p:cNvPr>
          <p:cNvSpPr/>
          <p:nvPr/>
        </p:nvSpPr>
        <p:spPr>
          <a:xfrm>
            <a:off x="2889226" y="4478802"/>
            <a:ext cx="1288522" cy="646331"/>
          </a:xfrm>
          <a:prstGeom prst="rect">
            <a:avLst/>
          </a:prstGeom>
        </p:spPr>
        <p:txBody>
          <a:bodyPr wrap="square">
            <a:spAutoFit/>
          </a:bodyPr>
          <a:lstStyle/>
          <a:p>
            <a:r>
              <a:rPr lang="en-GB" sz="1800" b="1" dirty="0">
                <a:solidFill>
                  <a:schemeClr val="bg1"/>
                </a:solidFill>
                <a:effectLst/>
                <a:latin typeface="Calibri" panose="020F0502020204030204" pitchFamily="34" charset="0"/>
                <a:ea typeface="Calibri" panose="020F0502020204030204" pitchFamily="34" charset="0"/>
              </a:rPr>
              <a:t>RAL 6012</a:t>
            </a:r>
            <a:br>
              <a:rPr lang="en-GB" sz="1800" b="1" dirty="0">
                <a:solidFill>
                  <a:schemeClr val="bg1"/>
                </a:solidFill>
                <a:effectLst/>
                <a:latin typeface="Calibri" panose="020F0502020204030204" pitchFamily="34" charset="0"/>
                <a:ea typeface="Calibri" panose="020F0502020204030204" pitchFamily="34" charset="0"/>
              </a:rPr>
            </a:br>
            <a:r>
              <a:rPr lang="en-GB" sz="1800" dirty="0">
                <a:solidFill>
                  <a:schemeClr val="bg1"/>
                </a:solidFill>
                <a:effectLst/>
                <a:latin typeface="Calibri" panose="020F0502020204030204" pitchFamily="34" charset="0"/>
                <a:ea typeface="Calibri" panose="020F0502020204030204" pitchFamily="34" charset="0"/>
              </a:rPr>
              <a:t>Dark Green</a:t>
            </a:r>
            <a:endParaRPr lang="en-GB" sz="1200" dirty="0">
              <a:solidFill>
                <a:schemeClr val="bg1"/>
              </a:solidFill>
            </a:endParaRPr>
          </a:p>
        </p:txBody>
      </p:sp>
      <p:sp>
        <p:nvSpPr>
          <p:cNvPr id="22" name="Rectangle 21">
            <a:extLst>
              <a:ext uri="{FF2B5EF4-FFF2-40B4-BE49-F238E27FC236}">
                <a16:creationId xmlns:a16="http://schemas.microsoft.com/office/drawing/2014/main" id="{5D10CE49-71B7-42B1-A255-D9A6F5EF720A}"/>
              </a:ext>
            </a:extLst>
          </p:cNvPr>
          <p:cNvSpPr/>
          <p:nvPr/>
        </p:nvSpPr>
        <p:spPr>
          <a:xfrm>
            <a:off x="870676" y="6474157"/>
            <a:ext cx="1145198" cy="369332"/>
          </a:xfrm>
          <a:prstGeom prst="rect">
            <a:avLst/>
          </a:prstGeom>
        </p:spPr>
        <p:txBody>
          <a:bodyPr wrap="square">
            <a:spAutoFit/>
          </a:bodyPr>
          <a:lstStyle/>
          <a:p>
            <a:r>
              <a:rPr lang="en-GB" sz="1800" b="1" dirty="0">
                <a:solidFill>
                  <a:schemeClr val="bg1"/>
                </a:solidFill>
                <a:effectLst/>
                <a:latin typeface="Calibri" panose="020F0502020204030204" pitchFamily="34" charset="0"/>
                <a:ea typeface="Calibri" panose="020F0502020204030204" pitchFamily="34" charset="0"/>
              </a:rPr>
              <a:t>Oak Stain</a:t>
            </a:r>
            <a:endParaRPr lang="en-GB" sz="1200" dirty="0">
              <a:solidFill>
                <a:schemeClr val="bg1"/>
              </a:solidFill>
            </a:endParaRPr>
          </a:p>
        </p:txBody>
      </p:sp>
      <p:sp>
        <p:nvSpPr>
          <p:cNvPr id="23" name="Rectangle 22">
            <a:extLst>
              <a:ext uri="{FF2B5EF4-FFF2-40B4-BE49-F238E27FC236}">
                <a16:creationId xmlns:a16="http://schemas.microsoft.com/office/drawing/2014/main" id="{3445A47F-CA1C-460F-9DAC-376211F15621}"/>
              </a:ext>
            </a:extLst>
          </p:cNvPr>
          <p:cNvSpPr/>
          <p:nvPr/>
        </p:nvSpPr>
        <p:spPr>
          <a:xfrm>
            <a:off x="626204" y="7929797"/>
            <a:ext cx="3718697" cy="430887"/>
          </a:xfrm>
          <a:prstGeom prst="rect">
            <a:avLst/>
          </a:prstGeom>
        </p:spPr>
        <p:txBody>
          <a:bodyPr wrap="square">
            <a:spAutoFit/>
          </a:bodyPr>
          <a:lstStyle/>
          <a:p>
            <a:r>
              <a:rPr lang="en-GB" sz="1100" dirty="0"/>
              <a:t>Door colour internally can be white or door colour can be same to both sides.</a:t>
            </a:r>
          </a:p>
        </p:txBody>
      </p:sp>
      <p:sp>
        <p:nvSpPr>
          <p:cNvPr id="24" name="Rectangle 23">
            <a:extLst>
              <a:ext uri="{FF2B5EF4-FFF2-40B4-BE49-F238E27FC236}">
                <a16:creationId xmlns:a16="http://schemas.microsoft.com/office/drawing/2014/main" id="{EC20B142-B80F-47B4-ACB9-5CE69005593F}"/>
              </a:ext>
            </a:extLst>
          </p:cNvPr>
          <p:cNvSpPr/>
          <p:nvPr/>
        </p:nvSpPr>
        <p:spPr>
          <a:xfrm>
            <a:off x="626204" y="8440964"/>
            <a:ext cx="3718697" cy="261610"/>
          </a:xfrm>
          <a:prstGeom prst="rect">
            <a:avLst/>
          </a:prstGeom>
        </p:spPr>
        <p:txBody>
          <a:bodyPr wrap="square">
            <a:spAutoFit/>
          </a:bodyPr>
          <a:lstStyle/>
          <a:p>
            <a:r>
              <a:rPr lang="en-GB" sz="1100" dirty="0"/>
              <a:t>Frame colour to be white unless stated otherwise. </a:t>
            </a:r>
          </a:p>
        </p:txBody>
      </p:sp>
    </p:spTree>
    <p:extLst>
      <p:ext uri="{BB962C8B-B14F-4D97-AF65-F5344CB8AC3E}">
        <p14:creationId xmlns:p14="http://schemas.microsoft.com/office/powerpoint/2010/main" val="2953973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784780" y="2274848"/>
            <a:ext cx="2702626" cy="646331"/>
          </a:xfrm>
          <a:prstGeom prst="rect">
            <a:avLst/>
          </a:prstGeom>
        </p:spPr>
        <p:txBody>
          <a:bodyPr wrap="square">
            <a:spAutoFit/>
          </a:bodyPr>
          <a:lstStyle/>
          <a:p>
            <a:pPr algn="ctr"/>
            <a:r>
              <a:rPr lang="en-GB" dirty="0"/>
              <a:t>Essential Ironmongery </a:t>
            </a:r>
          </a:p>
          <a:p>
            <a:pPr algn="ctr"/>
            <a:r>
              <a:rPr lang="en-GB" dirty="0"/>
              <a:t>Locking System</a:t>
            </a:r>
          </a:p>
        </p:txBody>
      </p:sp>
      <p:pic>
        <p:nvPicPr>
          <p:cNvPr id="2" name="Picture 1">
            <a:extLst>
              <a:ext uri="{FF2B5EF4-FFF2-40B4-BE49-F238E27FC236}">
                <a16:creationId xmlns:a16="http://schemas.microsoft.com/office/drawing/2014/main" id="{7C8BF197-E689-4CB2-9C49-CD40545858FA}"/>
              </a:ext>
            </a:extLst>
          </p:cNvPr>
          <p:cNvPicPr>
            <a:picLocks noChangeAspect="1"/>
          </p:cNvPicPr>
          <p:nvPr/>
        </p:nvPicPr>
        <p:blipFill>
          <a:blip r:embed="rId2"/>
          <a:stretch>
            <a:fillRect/>
          </a:stretch>
        </p:blipFill>
        <p:spPr>
          <a:xfrm>
            <a:off x="1438506" y="3472800"/>
            <a:ext cx="3587284" cy="3502240"/>
          </a:xfrm>
          <a:prstGeom prst="rect">
            <a:avLst/>
          </a:prstGeom>
        </p:spPr>
      </p:pic>
      <p:sp>
        <p:nvSpPr>
          <p:cNvPr id="5" name="TextBox 4">
            <a:extLst>
              <a:ext uri="{FF2B5EF4-FFF2-40B4-BE49-F238E27FC236}">
                <a16:creationId xmlns:a16="http://schemas.microsoft.com/office/drawing/2014/main" id="{0631DE6C-B072-4832-AF24-ACD989985914}"/>
              </a:ext>
            </a:extLst>
          </p:cNvPr>
          <p:cNvSpPr txBox="1"/>
          <p:nvPr/>
        </p:nvSpPr>
        <p:spPr>
          <a:xfrm>
            <a:off x="1784780" y="7292898"/>
            <a:ext cx="3241010" cy="369332"/>
          </a:xfrm>
          <a:prstGeom prst="rect">
            <a:avLst/>
          </a:prstGeom>
          <a:noFill/>
        </p:spPr>
        <p:txBody>
          <a:bodyPr wrap="square" rtlCol="0">
            <a:spAutoFit/>
          </a:bodyPr>
          <a:lstStyle/>
          <a:p>
            <a:r>
              <a:rPr lang="en-GB" dirty="0">
                <a:solidFill>
                  <a:srgbClr val="FF0000"/>
                </a:solidFill>
              </a:rPr>
              <a:t>Winkhaus AV2 Locking System</a:t>
            </a:r>
          </a:p>
        </p:txBody>
      </p:sp>
    </p:spTree>
    <p:extLst>
      <p:ext uri="{BB962C8B-B14F-4D97-AF65-F5344CB8AC3E}">
        <p14:creationId xmlns:p14="http://schemas.microsoft.com/office/powerpoint/2010/main" val="383245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642310" y="2129883"/>
            <a:ext cx="2702626" cy="923330"/>
          </a:xfrm>
          <a:prstGeom prst="rect">
            <a:avLst/>
          </a:prstGeom>
        </p:spPr>
        <p:txBody>
          <a:bodyPr wrap="square">
            <a:spAutoFit/>
          </a:bodyPr>
          <a:lstStyle/>
          <a:p>
            <a:pPr algn="ctr"/>
            <a:r>
              <a:rPr lang="en-GB" dirty="0"/>
              <a:t>Essential Ironmongery </a:t>
            </a:r>
          </a:p>
          <a:p>
            <a:pPr algn="ctr"/>
            <a:r>
              <a:rPr lang="en-GB" dirty="0"/>
              <a:t>Thumb-turn Cylinder</a:t>
            </a:r>
          </a:p>
          <a:p>
            <a:pPr algn="ctr"/>
            <a:r>
              <a:rPr lang="en-GB" dirty="0"/>
              <a:t>3-Star Security</a:t>
            </a:r>
          </a:p>
        </p:txBody>
      </p:sp>
      <p:pic>
        <p:nvPicPr>
          <p:cNvPr id="4" name="Picture 3">
            <a:extLst>
              <a:ext uri="{FF2B5EF4-FFF2-40B4-BE49-F238E27FC236}">
                <a16:creationId xmlns:a16="http://schemas.microsoft.com/office/drawing/2014/main" id="{D2568393-4CA2-4389-9E70-FB531CC5DBBB}"/>
              </a:ext>
            </a:extLst>
          </p:cNvPr>
          <p:cNvPicPr>
            <a:picLocks noChangeAspect="1"/>
          </p:cNvPicPr>
          <p:nvPr/>
        </p:nvPicPr>
        <p:blipFill>
          <a:blip r:embed="rId2"/>
          <a:stretch>
            <a:fillRect/>
          </a:stretch>
        </p:blipFill>
        <p:spPr>
          <a:xfrm>
            <a:off x="1402361" y="4169074"/>
            <a:ext cx="3629532" cy="2924583"/>
          </a:xfrm>
          <a:prstGeom prst="rect">
            <a:avLst/>
          </a:prstGeom>
        </p:spPr>
      </p:pic>
      <p:sp>
        <p:nvSpPr>
          <p:cNvPr id="5" name="Rectangle 4">
            <a:extLst>
              <a:ext uri="{FF2B5EF4-FFF2-40B4-BE49-F238E27FC236}">
                <a16:creationId xmlns:a16="http://schemas.microsoft.com/office/drawing/2014/main" id="{955D0929-3047-4D27-A55A-A23CCF9F359D}"/>
              </a:ext>
            </a:extLst>
          </p:cNvPr>
          <p:cNvSpPr/>
          <p:nvPr/>
        </p:nvSpPr>
        <p:spPr>
          <a:xfrm>
            <a:off x="1601588" y="7093657"/>
            <a:ext cx="4022063" cy="369332"/>
          </a:xfrm>
          <a:prstGeom prst="rect">
            <a:avLst/>
          </a:prstGeom>
        </p:spPr>
        <p:txBody>
          <a:bodyPr wrap="none">
            <a:spAutoFit/>
          </a:bodyPr>
          <a:lstStyle/>
          <a:p>
            <a:r>
              <a:rPr lang="en-GB" dirty="0">
                <a:solidFill>
                  <a:srgbClr val="FF0000"/>
                </a:solidFill>
              </a:rPr>
              <a:t>UAP Kinetica 3-Star Security Cylinder</a:t>
            </a:r>
          </a:p>
        </p:txBody>
      </p:sp>
    </p:spTree>
    <p:extLst>
      <p:ext uri="{BB962C8B-B14F-4D97-AF65-F5344CB8AC3E}">
        <p14:creationId xmlns:p14="http://schemas.microsoft.com/office/powerpoint/2010/main" val="1125044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483698" y="2297151"/>
            <a:ext cx="2702626" cy="923330"/>
          </a:xfrm>
          <a:prstGeom prst="rect">
            <a:avLst/>
          </a:prstGeom>
        </p:spPr>
        <p:txBody>
          <a:bodyPr wrap="square">
            <a:spAutoFit/>
          </a:bodyPr>
          <a:lstStyle/>
          <a:p>
            <a:pPr algn="ctr"/>
            <a:r>
              <a:rPr lang="en-GB" dirty="0"/>
              <a:t>Essential Ironmongery </a:t>
            </a:r>
          </a:p>
          <a:p>
            <a:pPr algn="ctr"/>
            <a:r>
              <a:rPr lang="en-GB" dirty="0"/>
              <a:t>TS008 Fire-Rated</a:t>
            </a:r>
          </a:p>
          <a:p>
            <a:pPr algn="ctr"/>
            <a:r>
              <a:rPr lang="en-GB" dirty="0"/>
              <a:t> Letter-plate</a:t>
            </a:r>
          </a:p>
        </p:txBody>
      </p:sp>
      <p:pic>
        <p:nvPicPr>
          <p:cNvPr id="2" name="Picture 1">
            <a:extLst>
              <a:ext uri="{FF2B5EF4-FFF2-40B4-BE49-F238E27FC236}">
                <a16:creationId xmlns:a16="http://schemas.microsoft.com/office/drawing/2014/main" id="{0442D343-2FAF-4639-86BC-B82AAB1E826B}"/>
              </a:ext>
            </a:extLst>
          </p:cNvPr>
          <p:cNvPicPr>
            <a:picLocks noChangeAspect="1"/>
          </p:cNvPicPr>
          <p:nvPr/>
        </p:nvPicPr>
        <p:blipFill>
          <a:blip r:embed="rId2"/>
          <a:stretch>
            <a:fillRect/>
          </a:stretch>
        </p:blipFill>
        <p:spPr>
          <a:xfrm>
            <a:off x="1038066" y="3457514"/>
            <a:ext cx="3934374" cy="4191585"/>
          </a:xfrm>
          <a:prstGeom prst="rect">
            <a:avLst/>
          </a:prstGeom>
        </p:spPr>
      </p:pic>
      <p:sp>
        <p:nvSpPr>
          <p:cNvPr id="4" name="Rectangle 3">
            <a:extLst>
              <a:ext uri="{FF2B5EF4-FFF2-40B4-BE49-F238E27FC236}">
                <a16:creationId xmlns:a16="http://schemas.microsoft.com/office/drawing/2014/main" id="{40C5854F-FAEF-4604-B06C-903F6C80D448}"/>
              </a:ext>
            </a:extLst>
          </p:cNvPr>
          <p:cNvSpPr/>
          <p:nvPr/>
        </p:nvSpPr>
        <p:spPr>
          <a:xfrm>
            <a:off x="1290753" y="7649099"/>
            <a:ext cx="3429000" cy="646331"/>
          </a:xfrm>
          <a:prstGeom prst="rect">
            <a:avLst/>
          </a:prstGeom>
        </p:spPr>
        <p:txBody>
          <a:bodyPr>
            <a:spAutoFit/>
          </a:bodyPr>
          <a:lstStyle/>
          <a:p>
            <a:pPr algn="ctr"/>
            <a:r>
              <a:rPr lang="en-GB" dirty="0">
                <a:solidFill>
                  <a:srgbClr val="FF0000"/>
                </a:solidFill>
              </a:rPr>
              <a:t>UAP Soterian TS008 Fire-Rated</a:t>
            </a:r>
          </a:p>
          <a:p>
            <a:pPr algn="ctr"/>
            <a:r>
              <a:rPr lang="en-GB" dirty="0">
                <a:solidFill>
                  <a:srgbClr val="FF0000"/>
                </a:solidFill>
              </a:rPr>
              <a:t>Letter-plate</a:t>
            </a:r>
          </a:p>
        </p:txBody>
      </p:sp>
    </p:spTree>
    <p:extLst>
      <p:ext uri="{BB962C8B-B14F-4D97-AF65-F5344CB8AC3E}">
        <p14:creationId xmlns:p14="http://schemas.microsoft.com/office/powerpoint/2010/main" val="742635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673268" y="2352907"/>
            <a:ext cx="2702626" cy="646331"/>
          </a:xfrm>
          <a:prstGeom prst="rect">
            <a:avLst/>
          </a:prstGeom>
        </p:spPr>
        <p:txBody>
          <a:bodyPr wrap="square">
            <a:spAutoFit/>
          </a:bodyPr>
          <a:lstStyle/>
          <a:p>
            <a:pPr algn="ctr"/>
            <a:r>
              <a:rPr lang="en-GB" dirty="0"/>
              <a:t>Essential Ironmongery</a:t>
            </a:r>
          </a:p>
          <a:p>
            <a:pPr algn="ctr"/>
            <a:r>
              <a:rPr lang="en-GB" dirty="0"/>
              <a:t>Lever Handles </a:t>
            </a:r>
          </a:p>
        </p:txBody>
      </p:sp>
      <p:pic>
        <p:nvPicPr>
          <p:cNvPr id="2" name="Picture 1">
            <a:extLst>
              <a:ext uri="{FF2B5EF4-FFF2-40B4-BE49-F238E27FC236}">
                <a16:creationId xmlns:a16="http://schemas.microsoft.com/office/drawing/2014/main" id="{26EAB236-489A-4ADE-BE44-8117FC39EA78}"/>
              </a:ext>
            </a:extLst>
          </p:cNvPr>
          <p:cNvPicPr>
            <a:picLocks noChangeAspect="1"/>
          </p:cNvPicPr>
          <p:nvPr/>
        </p:nvPicPr>
        <p:blipFill>
          <a:blip r:embed="rId2"/>
          <a:stretch>
            <a:fillRect/>
          </a:stretch>
        </p:blipFill>
        <p:spPr>
          <a:xfrm>
            <a:off x="2271546" y="3681232"/>
            <a:ext cx="1723185" cy="3288280"/>
          </a:xfrm>
          <a:prstGeom prst="rect">
            <a:avLst/>
          </a:prstGeom>
        </p:spPr>
      </p:pic>
      <p:sp>
        <p:nvSpPr>
          <p:cNvPr id="4" name="Rectangle 3">
            <a:extLst>
              <a:ext uri="{FF2B5EF4-FFF2-40B4-BE49-F238E27FC236}">
                <a16:creationId xmlns:a16="http://schemas.microsoft.com/office/drawing/2014/main" id="{77973CB2-E4EC-4AD6-A705-F28461020706}"/>
              </a:ext>
            </a:extLst>
          </p:cNvPr>
          <p:cNvSpPr/>
          <p:nvPr/>
        </p:nvSpPr>
        <p:spPr>
          <a:xfrm>
            <a:off x="1310081" y="7328340"/>
            <a:ext cx="3429000" cy="369332"/>
          </a:xfrm>
          <a:prstGeom prst="rect">
            <a:avLst/>
          </a:prstGeom>
        </p:spPr>
        <p:txBody>
          <a:bodyPr>
            <a:spAutoFit/>
          </a:bodyPr>
          <a:lstStyle/>
          <a:p>
            <a:pPr algn="ctr"/>
            <a:r>
              <a:rPr lang="en-GB" dirty="0">
                <a:solidFill>
                  <a:srgbClr val="FF0000"/>
                </a:solidFill>
              </a:rPr>
              <a:t>Winkhaus 425 Lever Handles</a:t>
            </a:r>
          </a:p>
        </p:txBody>
      </p:sp>
    </p:spTree>
    <p:extLst>
      <p:ext uri="{BB962C8B-B14F-4D97-AF65-F5344CB8AC3E}">
        <p14:creationId xmlns:p14="http://schemas.microsoft.com/office/powerpoint/2010/main" val="308803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8AA8C2-8EE1-46F6-BC57-9B7BBEBC1788}"/>
              </a:ext>
            </a:extLst>
          </p:cNvPr>
          <p:cNvSpPr/>
          <p:nvPr/>
        </p:nvSpPr>
        <p:spPr>
          <a:xfrm>
            <a:off x="1706722" y="2497873"/>
            <a:ext cx="2702626" cy="646331"/>
          </a:xfrm>
          <a:prstGeom prst="rect">
            <a:avLst/>
          </a:prstGeom>
        </p:spPr>
        <p:txBody>
          <a:bodyPr wrap="square">
            <a:spAutoFit/>
          </a:bodyPr>
          <a:lstStyle/>
          <a:p>
            <a:pPr algn="ctr"/>
            <a:r>
              <a:rPr lang="en-GB" dirty="0"/>
              <a:t>Essential Ironmongery</a:t>
            </a:r>
          </a:p>
          <a:p>
            <a:pPr algn="ctr"/>
            <a:r>
              <a:rPr lang="en-GB" dirty="0"/>
              <a:t>Door Viewer </a:t>
            </a:r>
          </a:p>
        </p:txBody>
      </p:sp>
      <p:pic>
        <p:nvPicPr>
          <p:cNvPr id="2" name="Picture 1">
            <a:extLst>
              <a:ext uri="{FF2B5EF4-FFF2-40B4-BE49-F238E27FC236}">
                <a16:creationId xmlns:a16="http://schemas.microsoft.com/office/drawing/2014/main" id="{B67EFCD7-CB0C-4A8E-9BFC-EFAC2F0C115A}"/>
              </a:ext>
            </a:extLst>
          </p:cNvPr>
          <p:cNvPicPr>
            <a:picLocks noChangeAspect="1"/>
          </p:cNvPicPr>
          <p:nvPr/>
        </p:nvPicPr>
        <p:blipFill>
          <a:blip r:embed="rId2"/>
          <a:stretch>
            <a:fillRect/>
          </a:stretch>
        </p:blipFill>
        <p:spPr>
          <a:xfrm>
            <a:off x="803827" y="3926774"/>
            <a:ext cx="4848902" cy="2829320"/>
          </a:xfrm>
          <a:prstGeom prst="rect">
            <a:avLst/>
          </a:prstGeom>
        </p:spPr>
      </p:pic>
      <p:sp>
        <p:nvSpPr>
          <p:cNvPr id="4" name="Rectangle 3">
            <a:extLst>
              <a:ext uri="{FF2B5EF4-FFF2-40B4-BE49-F238E27FC236}">
                <a16:creationId xmlns:a16="http://schemas.microsoft.com/office/drawing/2014/main" id="{EF241171-B232-4A32-94E3-10CFA2CC42B7}"/>
              </a:ext>
            </a:extLst>
          </p:cNvPr>
          <p:cNvSpPr/>
          <p:nvPr/>
        </p:nvSpPr>
        <p:spPr>
          <a:xfrm>
            <a:off x="1630090" y="7169332"/>
            <a:ext cx="3196388" cy="369332"/>
          </a:xfrm>
          <a:prstGeom prst="rect">
            <a:avLst/>
          </a:prstGeom>
        </p:spPr>
        <p:txBody>
          <a:bodyPr wrap="none">
            <a:spAutoFit/>
          </a:bodyPr>
          <a:lstStyle/>
          <a:p>
            <a:pPr algn="ctr"/>
            <a:r>
              <a:rPr lang="en-GB" dirty="0">
                <a:solidFill>
                  <a:srgbClr val="FF0000"/>
                </a:solidFill>
              </a:rPr>
              <a:t>UAP Fire-Rated Door Viewer</a:t>
            </a:r>
          </a:p>
        </p:txBody>
      </p:sp>
    </p:spTree>
    <p:extLst>
      <p:ext uri="{BB962C8B-B14F-4D97-AF65-F5344CB8AC3E}">
        <p14:creationId xmlns:p14="http://schemas.microsoft.com/office/powerpoint/2010/main" val="210765474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9220751C35C4B910751C907A9740B" ma:contentTypeVersion="12" ma:contentTypeDescription="Create a new document." ma:contentTypeScope="" ma:versionID="8b1e6036080ac186c01bda990f6e4db4">
  <xsd:schema xmlns:xsd="http://www.w3.org/2001/XMLSchema" xmlns:xs="http://www.w3.org/2001/XMLSchema" xmlns:p="http://schemas.microsoft.com/office/2006/metadata/properties" xmlns:ns2="ee462650-7a0d-4c44-98b8-1f10790d0c88" xmlns:ns3="5870a793-59be-4198-a2ff-c09882a1859a" targetNamespace="http://schemas.microsoft.com/office/2006/metadata/properties" ma:root="true" ma:fieldsID="64c356416f0752a6eec6390a2d753616" ns2:_="" ns3:_="">
    <xsd:import namespace="ee462650-7a0d-4c44-98b8-1f10790d0c88"/>
    <xsd:import namespace="5870a793-59be-4198-a2ff-c09882a185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462650-7a0d-4c44-98b8-1f10790d0c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70a793-59be-4198-a2ff-c09882a1859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930A94-2073-4B44-B38F-BB581D0BEFE5}"/>
</file>

<file path=customXml/itemProps2.xml><?xml version="1.0" encoding="utf-8"?>
<ds:datastoreItem xmlns:ds="http://schemas.openxmlformats.org/officeDocument/2006/customXml" ds:itemID="{F2448F67-0989-4538-A8E8-6218E569DCBD}"/>
</file>

<file path=customXml/itemProps3.xml><?xml version="1.0" encoding="utf-8"?>
<ds:datastoreItem xmlns:ds="http://schemas.openxmlformats.org/officeDocument/2006/customXml" ds:itemID="{C0A2B711-ACE4-4698-8F2E-BB7AF07D4C6C}"/>
</file>

<file path=docProps/app.xml><?xml version="1.0" encoding="utf-8"?>
<Properties xmlns="http://schemas.openxmlformats.org/officeDocument/2006/extended-properties" xmlns:vt="http://schemas.openxmlformats.org/officeDocument/2006/docPropsVTypes">
  <Template>Lisa Michie Job Proposition -</Template>
  <TotalTime>2266</TotalTime>
  <Words>438</Words>
  <Application>Microsoft Office PowerPoint</Application>
  <PresentationFormat>On-screen Show (4:3)</PresentationFormat>
  <Paragraphs>57</Paragraphs>
  <Slides>12</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12</vt:i4>
      </vt:variant>
    </vt:vector>
  </HeadingPairs>
  <TitlesOfParts>
    <vt:vector size="22" baseType="lpstr">
      <vt:lpstr>Arial</vt:lpstr>
      <vt:lpstr>Calibri</vt:lpstr>
      <vt:lpstr>Calibri Light</vt:lpstr>
      <vt:lpstr>Maven Pro</vt:lpstr>
      <vt:lpstr>Trebuchet MS</vt:lpstr>
      <vt:lpstr>Wingdings 3</vt:lpstr>
      <vt:lpstr>Custom Design</vt:lpstr>
      <vt:lpstr>1_Custom Design</vt:lpstr>
      <vt:lpstr>Facet</vt:lpstr>
      <vt:lpstr>AutoCAD LT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Wilkinson</dc:creator>
  <cp:lastModifiedBy>Jason Wood</cp:lastModifiedBy>
  <cp:revision>72</cp:revision>
  <cp:lastPrinted>2019-10-03T13:18:43Z</cp:lastPrinted>
  <dcterms:created xsi:type="dcterms:W3CDTF">2019-02-26T17:02:04Z</dcterms:created>
  <dcterms:modified xsi:type="dcterms:W3CDTF">2022-04-22T11:04:11Z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0x0101000EB9220751C35C4B910751C907A9740B</vt:lpwstr>
  </property>
</Properties>
</file>